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25" r:id="rId2"/>
    <p:sldId id="375" r:id="rId3"/>
    <p:sldId id="373" r:id="rId4"/>
    <p:sldId id="555" r:id="rId5"/>
    <p:sldId id="387" r:id="rId6"/>
    <p:sldId id="290" r:id="rId7"/>
    <p:sldId id="554" r:id="rId8"/>
    <p:sldId id="336" r:id="rId9"/>
    <p:sldId id="335" r:id="rId10"/>
    <p:sldId id="334" r:id="rId11"/>
    <p:sldId id="556" r:id="rId12"/>
    <p:sldId id="333" r:id="rId13"/>
    <p:sldId id="558" r:id="rId14"/>
    <p:sldId id="332" r:id="rId15"/>
    <p:sldId id="331" r:id="rId16"/>
    <p:sldId id="5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2" autoAdjust="0"/>
    <p:restoredTop sz="93333" autoAdjust="0"/>
  </p:normalViewPr>
  <p:slideViewPr>
    <p:cSldViewPr snapToGrid="0">
      <p:cViewPr varScale="1">
        <p:scale>
          <a:sx n="60" d="100"/>
          <a:sy n="60" d="100"/>
        </p:scale>
        <p:origin x="784"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CBB99-9BF7-4FCE-84AD-927505CD3089}"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1E784-6C78-428D-A115-FEABDF52A003}" type="slidenum">
              <a:rPr lang="en-US" smtClean="0"/>
              <a:t>‹#›</a:t>
            </a:fld>
            <a:endParaRPr lang="en-US"/>
          </a:p>
        </p:txBody>
      </p:sp>
    </p:spTree>
    <p:extLst>
      <p:ext uri="{BB962C8B-B14F-4D97-AF65-F5344CB8AC3E}">
        <p14:creationId xmlns:p14="http://schemas.microsoft.com/office/powerpoint/2010/main" val="154539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66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43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77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E758B3E-8C30-45CE-B6A0-46627FB84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58875" indent="-231775">
              <a:spcBef>
                <a:spcPct val="30000"/>
              </a:spcBef>
              <a:defRPr sz="1200">
                <a:solidFill>
                  <a:schemeClr val="tx1"/>
                </a:solidFill>
                <a:latin typeface="Arial" panose="020B0604020202020204" pitchFamily="34" charset="0"/>
              </a:defRPr>
            </a:lvl3pPr>
            <a:lvl4pPr marL="1624013" indent="-231775">
              <a:spcBef>
                <a:spcPct val="30000"/>
              </a:spcBef>
              <a:defRPr sz="1200">
                <a:solidFill>
                  <a:schemeClr val="tx1"/>
                </a:solidFill>
                <a:latin typeface="Arial" panose="020B0604020202020204" pitchFamily="34" charset="0"/>
              </a:defRPr>
            </a:lvl4pPr>
            <a:lvl5pPr marL="2087563" indent="-231775">
              <a:spcBef>
                <a:spcPct val="30000"/>
              </a:spcBef>
              <a:defRPr sz="1200">
                <a:solidFill>
                  <a:schemeClr val="tx1"/>
                </a:solidFill>
                <a:latin typeface="Arial" panose="020B0604020202020204" pitchFamily="34" charset="0"/>
              </a:defRPr>
            </a:lvl5pPr>
            <a:lvl6pPr marL="2544763" indent="-231775" eaLnBrk="0" fontAlgn="base" hangingPunct="0">
              <a:spcBef>
                <a:spcPct val="30000"/>
              </a:spcBef>
              <a:spcAft>
                <a:spcPct val="0"/>
              </a:spcAft>
              <a:defRPr sz="1200">
                <a:solidFill>
                  <a:schemeClr val="tx1"/>
                </a:solidFill>
                <a:latin typeface="Arial" panose="020B0604020202020204" pitchFamily="34" charset="0"/>
              </a:defRPr>
            </a:lvl6pPr>
            <a:lvl7pPr marL="3001963" indent="-231775" eaLnBrk="0" fontAlgn="base" hangingPunct="0">
              <a:spcBef>
                <a:spcPct val="30000"/>
              </a:spcBef>
              <a:spcAft>
                <a:spcPct val="0"/>
              </a:spcAft>
              <a:defRPr sz="1200">
                <a:solidFill>
                  <a:schemeClr val="tx1"/>
                </a:solidFill>
                <a:latin typeface="Arial" panose="020B0604020202020204" pitchFamily="34" charset="0"/>
              </a:defRPr>
            </a:lvl7pPr>
            <a:lvl8pPr marL="3459163" indent="-231775" eaLnBrk="0" fontAlgn="base" hangingPunct="0">
              <a:spcBef>
                <a:spcPct val="30000"/>
              </a:spcBef>
              <a:spcAft>
                <a:spcPct val="0"/>
              </a:spcAft>
              <a:defRPr sz="1200">
                <a:solidFill>
                  <a:schemeClr val="tx1"/>
                </a:solidFill>
                <a:latin typeface="Arial" panose="020B0604020202020204" pitchFamily="34" charset="0"/>
              </a:defRPr>
            </a:lvl8pPr>
            <a:lvl9pPr marL="3916363"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8EF155-5712-4243-8356-26C325353A20}" type="slidenum">
              <a:rPr lang="en-US" altLang="en-US" smtClean="0"/>
              <a:pPr eaLnBrk="1" hangingPunct="1">
                <a:spcBef>
                  <a:spcPct val="0"/>
                </a:spcBef>
              </a:pPr>
              <a:t>2</a:t>
            </a:fld>
            <a:endParaRPr lang="en-US" altLang="en-US"/>
          </a:p>
        </p:txBody>
      </p:sp>
      <p:sp>
        <p:nvSpPr>
          <p:cNvPr id="18435" name="Rectangle 2">
            <a:extLst>
              <a:ext uri="{FF2B5EF4-FFF2-40B4-BE49-F238E27FC236}">
                <a16:creationId xmlns:a16="http://schemas.microsoft.com/office/drawing/2014/main" id="{EF932ED5-72C9-4410-8B45-CE3F4BD2E75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B6CBBDD-E1AA-4F0D-B59F-9EC05E20D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H</a:t>
            </a:r>
            <a:r>
              <a:rPr lang="en-US" altLang="en-US">
                <a:latin typeface="Arial" panose="020B0604020202020204" pitchFamily="34" charset="0"/>
              </a:rPr>
              <a:t>ave you ever thought that you seem to have little or no time to devote to the activities that would contribute most to your success? You may think that this is unavoidable, with all of the other demands being placed on you; after all, how do you say "no" to your boss or your kids? Well, the tough truth is that with wise choices and a little discipline: </a:t>
            </a:r>
          </a:p>
          <a:p>
            <a:pPr eaLnBrk="1" hangingPunct="1">
              <a:buFontTx/>
              <a:buChar char="•"/>
            </a:pPr>
            <a:r>
              <a:rPr lang="en-US" altLang="en-US">
                <a:latin typeface="Arial" panose="020B0604020202020204" pitchFamily="34" charset="0"/>
              </a:rPr>
              <a:t>You can conquer the </a:t>
            </a:r>
            <a:r>
              <a:rPr lang="en-US" altLang="en-US" b="1">
                <a:latin typeface="Arial" panose="020B0604020202020204" pitchFamily="34" charset="0"/>
              </a:rPr>
              <a:t>"tyranny of the urgent"</a:t>
            </a:r>
            <a:r>
              <a:rPr lang="en-US" altLang="en-US">
                <a:latin typeface="Arial" panose="020B0604020202020204" pitchFamily="34" charset="0"/>
              </a:rPr>
              <a:t> (see Glossary) with careful analysis and planning.</a:t>
            </a:r>
          </a:p>
          <a:p>
            <a:pPr eaLnBrk="1" hangingPunct="1">
              <a:buFontTx/>
              <a:buChar char="•"/>
            </a:pPr>
            <a:r>
              <a:rPr lang="en-US" altLang="en-US">
                <a:latin typeface="Arial" panose="020B0604020202020204" pitchFamily="34" charset="0"/>
              </a:rPr>
              <a:t>You will focus on activities related to your goals–not those of others.</a:t>
            </a:r>
          </a:p>
          <a:p>
            <a:pPr eaLnBrk="1" hangingPunct="1">
              <a:buFontTx/>
              <a:buChar char="•"/>
            </a:pPr>
            <a:r>
              <a:rPr lang="en-US" altLang="en-US">
                <a:latin typeface="Arial" panose="020B0604020202020204" pitchFamily="34" charset="0"/>
              </a:rPr>
              <a:t>You can avoid your environmental and personal time management "trouble spots.“</a:t>
            </a:r>
          </a:p>
          <a:p>
            <a:pPr eaLnBrk="1" hangingPunct="1">
              <a:buFontTx/>
              <a:buChar char="•"/>
            </a:pPr>
            <a:r>
              <a:rPr lang="en-US" altLang="en-US">
                <a:latin typeface="Arial" panose="020B0604020202020204" pitchFamily="34" charset="0"/>
              </a:rPr>
              <a:t>You will maximize your time effectiveness with the use of technology and other people.</a:t>
            </a:r>
          </a:p>
          <a:p>
            <a:pPr eaLnBrk="1" hangingPunct="1">
              <a:buFontTx/>
              <a:buChar char="•"/>
            </a:pPr>
            <a:r>
              <a:rPr lang="en-US" altLang="en-US">
                <a:latin typeface="Arial" panose="020B0604020202020204" pitchFamily="34" charset="0"/>
              </a:rPr>
              <a:t>You can accomplish what you set out to do – with time to spare!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2829903-4151-4FF9-80B9-C1FFB768C3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58875" indent="-231775">
              <a:spcBef>
                <a:spcPct val="30000"/>
              </a:spcBef>
              <a:defRPr sz="1200">
                <a:solidFill>
                  <a:schemeClr val="tx1"/>
                </a:solidFill>
                <a:latin typeface="Arial" panose="020B0604020202020204" pitchFamily="34" charset="0"/>
              </a:defRPr>
            </a:lvl3pPr>
            <a:lvl4pPr marL="1624013" indent="-231775">
              <a:spcBef>
                <a:spcPct val="30000"/>
              </a:spcBef>
              <a:defRPr sz="1200">
                <a:solidFill>
                  <a:schemeClr val="tx1"/>
                </a:solidFill>
                <a:latin typeface="Arial" panose="020B0604020202020204" pitchFamily="34" charset="0"/>
              </a:defRPr>
            </a:lvl4pPr>
            <a:lvl5pPr marL="2087563" indent="-231775">
              <a:spcBef>
                <a:spcPct val="30000"/>
              </a:spcBef>
              <a:defRPr sz="1200">
                <a:solidFill>
                  <a:schemeClr val="tx1"/>
                </a:solidFill>
                <a:latin typeface="Arial" panose="020B0604020202020204" pitchFamily="34" charset="0"/>
              </a:defRPr>
            </a:lvl5pPr>
            <a:lvl6pPr marL="2544763" indent="-231775" eaLnBrk="0" fontAlgn="base" hangingPunct="0">
              <a:spcBef>
                <a:spcPct val="30000"/>
              </a:spcBef>
              <a:spcAft>
                <a:spcPct val="0"/>
              </a:spcAft>
              <a:defRPr sz="1200">
                <a:solidFill>
                  <a:schemeClr val="tx1"/>
                </a:solidFill>
                <a:latin typeface="Arial" panose="020B0604020202020204" pitchFamily="34" charset="0"/>
              </a:defRPr>
            </a:lvl6pPr>
            <a:lvl7pPr marL="3001963" indent="-231775" eaLnBrk="0" fontAlgn="base" hangingPunct="0">
              <a:spcBef>
                <a:spcPct val="30000"/>
              </a:spcBef>
              <a:spcAft>
                <a:spcPct val="0"/>
              </a:spcAft>
              <a:defRPr sz="1200">
                <a:solidFill>
                  <a:schemeClr val="tx1"/>
                </a:solidFill>
                <a:latin typeface="Arial" panose="020B0604020202020204" pitchFamily="34" charset="0"/>
              </a:defRPr>
            </a:lvl7pPr>
            <a:lvl8pPr marL="3459163" indent="-231775" eaLnBrk="0" fontAlgn="base" hangingPunct="0">
              <a:spcBef>
                <a:spcPct val="30000"/>
              </a:spcBef>
              <a:spcAft>
                <a:spcPct val="0"/>
              </a:spcAft>
              <a:defRPr sz="1200">
                <a:solidFill>
                  <a:schemeClr val="tx1"/>
                </a:solidFill>
                <a:latin typeface="Arial" panose="020B0604020202020204" pitchFamily="34" charset="0"/>
              </a:defRPr>
            </a:lvl8pPr>
            <a:lvl9pPr marL="3916363"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B0AEA0-2DCA-45E3-82FF-9311D4799E40}" type="slidenum">
              <a:rPr lang="en-US" altLang="en-US" smtClean="0"/>
              <a:pPr eaLnBrk="1" hangingPunct="1">
                <a:spcBef>
                  <a:spcPct val="0"/>
                </a:spcBef>
              </a:pPr>
              <a:t>3</a:t>
            </a:fld>
            <a:endParaRPr lang="en-US" altLang="en-US"/>
          </a:p>
        </p:txBody>
      </p:sp>
      <p:sp>
        <p:nvSpPr>
          <p:cNvPr id="22531" name="Rectangle 2">
            <a:extLst>
              <a:ext uri="{FF2B5EF4-FFF2-40B4-BE49-F238E27FC236}">
                <a16:creationId xmlns:a16="http://schemas.microsoft.com/office/drawing/2014/main" id="{EE193A6C-6B4A-4E92-B7C1-BA2C4F8DF2C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B91D448-0FEF-4201-97AB-0EAC8CC06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B</a:t>
            </a:r>
            <a:r>
              <a:rPr lang="en-US" altLang="en-US" dirty="0">
                <a:latin typeface="Arial" panose="020B0604020202020204" pitchFamily="34" charset="0"/>
              </a:rPr>
              <a:t>efore we begin, there are several basic assumptions that we need to identify.</a:t>
            </a:r>
            <a:br>
              <a:rPr lang="en-US" altLang="en-US" dirty="0">
                <a:latin typeface="Arial" panose="020B0604020202020204" pitchFamily="34" charset="0"/>
              </a:rPr>
            </a:br>
            <a:r>
              <a:rPr lang="en-US" altLang="en-US" dirty="0">
                <a:latin typeface="Arial" panose="020B0604020202020204" pitchFamily="34" charset="0"/>
              </a:rPr>
              <a:t>1</a:t>
            </a:r>
            <a:r>
              <a:rPr lang="en-US" altLang="en-US" b="1" dirty="0">
                <a:latin typeface="Arial" panose="020B0604020202020204" pitchFamily="34" charset="0"/>
              </a:rPr>
              <a:t>. Planning is everything.</a:t>
            </a:r>
          </a:p>
          <a:p>
            <a:pPr eaLnBrk="1" hangingPunct="1"/>
            <a:r>
              <a:rPr lang="en-US" altLang="en-US" dirty="0">
                <a:latin typeface="Arial" panose="020B0604020202020204" pitchFamily="34" charset="0"/>
              </a:rPr>
              <a:t>Without planning, it is easy to become a victim to the tyranny of the urgent. </a:t>
            </a:r>
          </a:p>
          <a:p>
            <a:pPr eaLnBrk="1" hangingPunct="1"/>
            <a:r>
              <a:rPr lang="en-US" altLang="en-US" b="1" dirty="0">
                <a:latin typeface="Arial" panose="020B0604020202020204" pitchFamily="34" charset="0"/>
              </a:rPr>
              <a:t>2. Tradition fosters inefficiency.</a:t>
            </a:r>
            <a:r>
              <a:rPr lang="en-US" altLang="en-US" dirty="0">
                <a:latin typeface="Arial" panose="020B0604020202020204" pitchFamily="34" charset="0"/>
              </a:rPr>
              <a:t> </a:t>
            </a:r>
          </a:p>
          <a:p>
            <a:pPr eaLnBrk="1" hangingPunct="1"/>
            <a:r>
              <a:rPr lang="en-US" altLang="en-US" dirty="0">
                <a:latin typeface="Arial" panose="020B0604020202020204" pitchFamily="34" charset="0"/>
              </a:rPr>
              <a:t>Just because an activity has always been performed a certain way does not mean that it can’t be done more effectively – or even eliminated. </a:t>
            </a:r>
          </a:p>
          <a:p>
            <a:pPr eaLnBrk="1" hangingPunct="1"/>
            <a:r>
              <a:rPr lang="en-US" altLang="en-US" b="1" dirty="0">
                <a:latin typeface="Arial" panose="020B0604020202020204" pitchFamily="34" charset="0"/>
              </a:rPr>
              <a:t>3. Being the answer person, while flattering, hinders us from achieving greater things. </a:t>
            </a:r>
          </a:p>
          <a:p>
            <a:pPr eaLnBrk="1" hangingPunct="1"/>
            <a:r>
              <a:rPr lang="en-US" altLang="en-US" dirty="0">
                <a:latin typeface="Arial" panose="020B0604020202020204" pitchFamily="34" charset="0"/>
              </a:rPr>
              <a:t>We tend to help other people meet their goals rather than concentrating on our own. </a:t>
            </a:r>
          </a:p>
          <a:p>
            <a:pPr eaLnBrk="1" hangingPunct="1"/>
            <a:r>
              <a:rPr lang="en-US" altLang="en-US" b="1" dirty="0">
                <a:latin typeface="Arial" panose="020B0604020202020204" pitchFamily="34" charset="0"/>
              </a:rPr>
              <a:t>4. We can’t do it all. </a:t>
            </a:r>
          </a:p>
          <a:p>
            <a:pPr eaLnBrk="1" hangingPunct="1"/>
            <a:r>
              <a:rPr lang="en-US" altLang="en-US" dirty="0">
                <a:latin typeface="Arial" panose="020B0604020202020204" pitchFamily="34" charset="0"/>
              </a:rPr>
              <a:t>If someone else is suited to perform an activity from which we do not benefit, we must let it go! </a:t>
            </a:r>
          </a:p>
          <a:p>
            <a:pPr eaLnBrk="1" hangingPunct="1"/>
            <a:r>
              <a:rPr lang="en-US" altLang="en-US" b="1" dirty="0">
                <a:latin typeface="Arial" panose="020B0604020202020204" pitchFamily="34" charset="0"/>
              </a:rPr>
              <a:t>5. Sometimes we are our own worst enemy.</a:t>
            </a:r>
            <a:r>
              <a:rPr lang="en-US" altLang="en-US" dirty="0">
                <a:latin typeface="Arial" panose="020B0604020202020204" pitchFamily="34" charset="0"/>
              </a:rPr>
              <a:t> </a:t>
            </a:r>
          </a:p>
          <a:p>
            <a:pPr eaLnBrk="1" hangingPunct="1"/>
            <a:r>
              <a:rPr lang="en-US" altLang="en-US" dirty="0">
                <a:latin typeface="Arial" panose="020B0604020202020204" pitchFamily="34" charset="0"/>
              </a:rPr>
              <a:t>It is easier to control environmental time wasters than our own lack of motivation.</a:t>
            </a:r>
          </a:p>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BE92703-BE84-476C-8676-559547C3F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58875" indent="-231775">
              <a:spcBef>
                <a:spcPct val="30000"/>
              </a:spcBef>
              <a:defRPr sz="1200">
                <a:solidFill>
                  <a:schemeClr val="tx1"/>
                </a:solidFill>
                <a:latin typeface="Arial" panose="020B0604020202020204" pitchFamily="34" charset="0"/>
              </a:defRPr>
            </a:lvl3pPr>
            <a:lvl4pPr marL="1624013" indent="-231775">
              <a:spcBef>
                <a:spcPct val="30000"/>
              </a:spcBef>
              <a:defRPr sz="1200">
                <a:solidFill>
                  <a:schemeClr val="tx1"/>
                </a:solidFill>
                <a:latin typeface="Arial" panose="020B0604020202020204" pitchFamily="34" charset="0"/>
              </a:defRPr>
            </a:lvl4pPr>
            <a:lvl5pPr marL="2087563" indent="-231775">
              <a:spcBef>
                <a:spcPct val="30000"/>
              </a:spcBef>
              <a:defRPr sz="1200">
                <a:solidFill>
                  <a:schemeClr val="tx1"/>
                </a:solidFill>
                <a:latin typeface="Arial" panose="020B0604020202020204" pitchFamily="34" charset="0"/>
              </a:defRPr>
            </a:lvl5pPr>
            <a:lvl6pPr marL="2544763" indent="-231775" eaLnBrk="0" fontAlgn="base" hangingPunct="0">
              <a:spcBef>
                <a:spcPct val="30000"/>
              </a:spcBef>
              <a:spcAft>
                <a:spcPct val="0"/>
              </a:spcAft>
              <a:defRPr sz="1200">
                <a:solidFill>
                  <a:schemeClr val="tx1"/>
                </a:solidFill>
                <a:latin typeface="Arial" panose="020B0604020202020204" pitchFamily="34" charset="0"/>
              </a:defRPr>
            </a:lvl6pPr>
            <a:lvl7pPr marL="3001963" indent="-231775" eaLnBrk="0" fontAlgn="base" hangingPunct="0">
              <a:spcBef>
                <a:spcPct val="30000"/>
              </a:spcBef>
              <a:spcAft>
                <a:spcPct val="0"/>
              </a:spcAft>
              <a:defRPr sz="1200">
                <a:solidFill>
                  <a:schemeClr val="tx1"/>
                </a:solidFill>
                <a:latin typeface="Arial" panose="020B0604020202020204" pitchFamily="34" charset="0"/>
              </a:defRPr>
            </a:lvl7pPr>
            <a:lvl8pPr marL="3459163" indent="-231775" eaLnBrk="0" fontAlgn="base" hangingPunct="0">
              <a:spcBef>
                <a:spcPct val="30000"/>
              </a:spcBef>
              <a:spcAft>
                <a:spcPct val="0"/>
              </a:spcAft>
              <a:defRPr sz="1200">
                <a:solidFill>
                  <a:schemeClr val="tx1"/>
                </a:solidFill>
                <a:latin typeface="Arial" panose="020B0604020202020204" pitchFamily="34" charset="0"/>
              </a:defRPr>
            </a:lvl8pPr>
            <a:lvl9pPr marL="3916363" indent="-2317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5F9599-AF0B-4B2B-8226-DB3DDC7D8F21}" type="slidenum">
              <a:rPr lang="en-US" altLang="en-US" smtClean="0"/>
              <a:pPr eaLnBrk="1" hangingPunct="1">
                <a:spcBef>
                  <a:spcPct val="0"/>
                </a:spcBef>
              </a:pPr>
              <a:t>5</a:t>
            </a:fld>
            <a:endParaRPr lang="en-US" altLang="en-US"/>
          </a:p>
        </p:txBody>
      </p:sp>
      <p:sp>
        <p:nvSpPr>
          <p:cNvPr id="43011" name="Rectangle 2">
            <a:extLst>
              <a:ext uri="{FF2B5EF4-FFF2-40B4-BE49-F238E27FC236}">
                <a16:creationId xmlns:a16="http://schemas.microsoft.com/office/drawing/2014/main" id="{933669C6-9251-4BC5-9C6A-6F2C146D337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859C1CC-F378-4452-90FC-6994B791B1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a:latin typeface="Arial" panose="020B0604020202020204" pitchFamily="34" charset="0"/>
              </a:rPr>
              <a:t>Assign priorities</a:t>
            </a:r>
            <a:r>
              <a:rPr lang="en-US" altLang="en-US" dirty="0">
                <a:latin typeface="Arial" panose="020B0604020202020204" pitchFamily="34" charset="0"/>
              </a:rPr>
              <a:t> to your activities. Rate those that are critical to your success and must be performed immediately as an </a:t>
            </a:r>
            <a:r>
              <a:rPr lang="en-US" altLang="en-US" i="1" dirty="0">
                <a:latin typeface="Arial" panose="020B0604020202020204" pitchFamily="34" charset="0"/>
              </a:rPr>
              <a:t>A</a:t>
            </a:r>
            <a:r>
              <a:rPr lang="en-US" altLang="en-US" dirty="0">
                <a:latin typeface="Arial" panose="020B0604020202020204" pitchFamily="34" charset="0"/>
              </a:rPr>
              <a:t>; those that are critical to your success but need not be performed right away as a </a:t>
            </a:r>
            <a:r>
              <a:rPr lang="en-US" altLang="en-US" i="1" dirty="0">
                <a:latin typeface="Arial" panose="020B0604020202020204" pitchFamily="34" charset="0"/>
              </a:rPr>
              <a:t>B</a:t>
            </a:r>
            <a:r>
              <a:rPr lang="en-US" altLang="en-US" dirty="0">
                <a:latin typeface="Arial" panose="020B0604020202020204" pitchFamily="34" charset="0"/>
              </a:rPr>
              <a:t>; and those that are not at all critical to your success as a </a:t>
            </a:r>
            <a:r>
              <a:rPr lang="en-US" altLang="en-US" i="1" dirty="0">
                <a:latin typeface="Arial" panose="020B0604020202020204" pitchFamily="34" charset="0"/>
              </a:rPr>
              <a:t>C</a:t>
            </a:r>
            <a:r>
              <a:rPr lang="en-US" altLang="en-US" dirty="0">
                <a:latin typeface="Arial" panose="020B0604020202020204" pitchFamily="34" charset="0"/>
              </a:rPr>
              <a:t>. Think in terms of </a:t>
            </a:r>
            <a:r>
              <a:rPr lang="en-US" altLang="en-US" i="1" dirty="0">
                <a:latin typeface="Arial" panose="020B0604020202020204" pitchFamily="34" charset="0"/>
              </a:rPr>
              <a:t>must do</a:t>
            </a:r>
            <a:r>
              <a:rPr lang="en-US" altLang="en-US" dirty="0">
                <a:latin typeface="Arial" panose="020B0604020202020204" pitchFamily="34" charset="0"/>
              </a:rPr>
              <a:t> </a:t>
            </a:r>
            <a:r>
              <a:rPr lang="en-US" altLang="en-US" i="1" dirty="0">
                <a:latin typeface="Arial" panose="020B0604020202020204" pitchFamily="34" charset="0"/>
              </a:rPr>
              <a:t>(A),</a:t>
            </a:r>
            <a:r>
              <a:rPr lang="en-US" altLang="en-US" dirty="0">
                <a:latin typeface="Arial" panose="020B0604020202020204" pitchFamily="34" charset="0"/>
              </a:rPr>
              <a:t> </a:t>
            </a:r>
            <a:r>
              <a:rPr lang="en-US" altLang="en-US" i="1" dirty="0">
                <a:latin typeface="Arial" panose="020B0604020202020204" pitchFamily="34" charset="0"/>
              </a:rPr>
              <a:t>should do</a:t>
            </a:r>
            <a:r>
              <a:rPr lang="en-US" altLang="en-US" dirty="0">
                <a:latin typeface="Arial" panose="020B0604020202020204" pitchFamily="34" charset="0"/>
              </a:rPr>
              <a:t> </a:t>
            </a:r>
            <a:r>
              <a:rPr lang="en-US" altLang="en-US" i="1" dirty="0">
                <a:latin typeface="Arial" panose="020B0604020202020204" pitchFamily="34" charset="0"/>
              </a:rPr>
              <a:t>(B)</a:t>
            </a:r>
            <a:r>
              <a:rPr lang="en-US" altLang="en-US" dirty="0">
                <a:latin typeface="Arial" panose="020B0604020202020204" pitchFamily="34" charset="0"/>
              </a:rPr>
              <a:t>, and </a:t>
            </a:r>
            <a:r>
              <a:rPr lang="en-US" altLang="en-US" i="1" dirty="0">
                <a:latin typeface="Arial" panose="020B0604020202020204" pitchFamily="34" charset="0"/>
              </a:rPr>
              <a:t>nice to do</a:t>
            </a:r>
            <a:r>
              <a:rPr lang="en-US" altLang="en-US" dirty="0">
                <a:latin typeface="Arial" panose="020B0604020202020204" pitchFamily="34" charset="0"/>
              </a:rPr>
              <a:t> </a:t>
            </a:r>
            <a:r>
              <a:rPr lang="en-US" altLang="en-US" i="1" dirty="0">
                <a:latin typeface="Arial" panose="020B0604020202020204" pitchFamily="34" charset="0"/>
              </a:rPr>
              <a:t>(C)</a:t>
            </a:r>
            <a:r>
              <a:rPr lang="en-US" altLang="en-US" dirty="0">
                <a:latin typeface="Arial" panose="020B0604020202020204" pitchFamily="34" charset="0"/>
              </a:rPr>
              <a:t>. Use your SMART goals as the anchors in this prioritization. </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Assign Priorities</a:t>
            </a:r>
            <a:endParaRPr lang="en-US" altLang="en-US" dirty="0">
              <a:latin typeface="Arial" panose="020B0604020202020204" pitchFamily="34" charset="0"/>
            </a:endParaRPr>
          </a:p>
          <a:p>
            <a:pPr eaLnBrk="1" hangingPunct="1"/>
            <a:r>
              <a:rPr lang="en-US" altLang="en-US" dirty="0">
                <a:latin typeface="Arial" panose="020B0604020202020204" pitchFamily="34" charset="0"/>
              </a:rPr>
              <a:t>It is helpful to distinguish between </a:t>
            </a:r>
            <a:r>
              <a:rPr lang="en-US" altLang="en-US" i="1" dirty="0">
                <a:latin typeface="Arial" panose="020B0604020202020204" pitchFamily="34" charset="0"/>
              </a:rPr>
              <a:t>A </a:t>
            </a:r>
            <a:r>
              <a:rPr lang="en-US" altLang="en-US" dirty="0">
                <a:latin typeface="Arial" panose="020B0604020202020204" pitchFamily="34" charset="0"/>
              </a:rPr>
              <a:t>and </a:t>
            </a:r>
            <a:r>
              <a:rPr lang="en-US" altLang="en-US" i="1" dirty="0">
                <a:latin typeface="Arial" panose="020B0604020202020204" pitchFamily="34" charset="0"/>
              </a:rPr>
              <a:t>B</a:t>
            </a:r>
            <a:r>
              <a:rPr lang="en-US" altLang="en-US" dirty="0">
                <a:latin typeface="Arial" panose="020B0604020202020204" pitchFamily="34" charset="0"/>
              </a:rPr>
              <a:t> priorities, because failing to perform an </a:t>
            </a:r>
            <a:r>
              <a:rPr lang="en-US" altLang="en-US" i="1" dirty="0">
                <a:latin typeface="Arial" panose="020B0604020202020204" pitchFamily="34" charset="0"/>
              </a:rPr>
              <a:t>A</a:t>
            </a:r>
            <a:r>
              <a:rPr lang="en-US" altLang="en-US" dirty="0">
                <a:latin typeface="Arial" panose="020B0604020202020204" pitchFamily="34" charset="0"/>
              </a:rPr>
              <a:t> activity often has serious consequences. Throughout this course, </a:t>
            </a:r>
            <a:r>
              <a:rPr lang="en-US" altLang="en-US" i="1" dirty="0">
                <a:latin typeface="Arial" panose="020B0604020202020204" pitchFamily="34" charset="0"/>
              </a:rPr>
              <a:t>A </a:t>
            </a:r>
            <a:r>
              <a:rPr lang="en-US" altLang="en-US" dirty="0">
                <a:latin typeface="Arial" panose="020B0604020202020204" pitchFamily="34" charset="0"/>
              </a:rPr>
              <a:t>and </a:t>
            </a:r>
            <a:r>
              <a:rPr lang="en-US" altLang="en-US" i="1" dirty="0">
                <a:latin typeface="Arial" panose="020B0604020202020204" pitchFamily="34" charset="0"/>
              </a:rPr>
              <a:t>B</a:t>
            </a:r>
            <a:r>
              <a:rPr lang="en-US" altLang="en-US" dirty="0">
                <a:latin typeface="Arial" panose="020B0604020202020204" pitchFamily="34" charset="0"/>
              </a:rPr>
              <a:t> priorities will be collectively referred to as </a:t>
            </a:r>
            <a:r>
              <a:rPr lang="en-US" altLang="en-US" i="1" dirty="0">
                <a:latin typeface="Arial" panose="020B0604020202020204" pitchFamily="34" charset="0"/>
              </a:rPr>
              <a:t>high-payoff activities</a:t>
            </a:r>
            <a:r>
              <a:rPr lang="en-US" altLang="en-US" dirty="0">
                <a:latin typeface="Arial" panose="020B0604020202020204" pitchFamily="34" charset="0"/>
              </a:rPr>
              <a:t>, since they both contribute to the achievement of your goals. </a:t>
            </a:r>
            <a:r>
              <a:rPr lang="en-US" altLang="en-US" i="1" dirty="0">
                <a:latin typeface="Arial" panose="020B0604020202020204" pitchFamily="34" charset="0"/>
              </a:rPr>
              <a:t>C </a:t>
            </a:r>
            <a:r>
              <a:rPr lang="en-US" altLang="en-US" dirty="0">
                <a:latin typeface="Arial" panose="020B0604020202020204" pitchFamily="34" charset="0"/>
              </a:rPr>
              <a:t>priorities provide little or no benefit to you, and therefore, are referred to as </a:t>
            </a:r>
            <a:r>
              <a:rPr lang="en-US" altLang="en-US" i="1" dirty="0">
                <a:latin typeface="Arial" panose="020B0604020202020204" pitchFamily="34" charset="0"/>
              </a:rPr>
              <a:t>low-payoff activities.</a:t>
            </a:r>
          </a:p>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 always do the “Q1” Important/Urgent thing first, and we know to do the “Q4” unimportant, non-urgent thing last.  But we often let the Urgent-but-not-important drive out the important-but-not-urgent.</a:t>
            </a:r>
          </a:p>
        </p:txBody>
      </p:sp>
      <p:sp>
        <p:nvSpPr>
          <p:cNvPr id="2385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75847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We can choose to do the important thing instead</a:t>
            </a:r>
          </a:p>
          <a:p>
            <a:pPr eaLnBrk="1" hangingPunct="1">
              <a:spcBef>
                <a:spcPct val="0"/>
              </a:spcBef>
            </a:pPr>
            <a:endParaRPr lang="en-US"/>
          </a:p>
        </p:txBody>
      </p:sp>
      <p:sp>
        <p:nvSpPr>
          <p:cNvPr id="23962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60990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The BOSS always has the authority and responsibility to determine if we have done what was supposed to be done.</a:t>
            </a:r>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3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Until we ask if what we’re doing is working as well as it can, we will always assume it is.</a:t>
            </a:r>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36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EDB5C48-DF97-41F9-84B4-ADABF2D7DB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63D304F-4B11-4D3E-A758-560A4E7F44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195" name="Rectangle 2">
            <a:extLst>
              <a:ext uri="{FF2B5EF4-FFF2-40B4-BE49-F238E27FC236}">
                <a16:creationId xmlns:a16="http://schemas.microsoft.com/office/drawing/2014/main" id="{7B3B2FB4-66B0-42DD-B9EE-5C19741C66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D066E91-6357-43F6-97B6-6827D9E6A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Active EXCEL spreadsheet will be provided to group</a:t>
            </a:r>
          </a:p>
        </p:txBody>
      </p:sp>
      <p:sp>
        <p:nvSpPr>
          <p:cNvPr id="5" name="Date Placeholder 4">
            <a:extLst>
              <a:ext uri="{FF2B5EF4-FFF2-40B4-BE49-F238E27FC236}">
                <a16:creationId xmlns:a16="http://schemas.microsoft.com/office/drawing/2014/main" id="{B8BBE487-5E0E-47EB-B8FB-2A51026381AC}"/>
              </a:ext>
            </a:extLst>
          </p:cNvPr>
          <p:cNvSpPr>
            <a:spLocks noGrp="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74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BF749-60FC-4A47-870B-A4270469F9C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65933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71375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428634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435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4018060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9BF749-60FC-4A47-870B-A4270469F9CF}"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392155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9BF749-60FC-4A47-870B-A4270469F9CF}"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346713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BF749-60FC-4A47-870B-A4270469F9C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50053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BF749-60FC-4A47-870B-A4270469F9C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3025312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lvl1pPr>
              <a:defRPr b="1"/>
            </a:lvl1pPr>
          </a:lstStyle>
          <a:p>
            <a:r>
              <a:rPr lang="en-US" dirty="0"/>
              <a:t>Click to edit Master title style</a:t>
            </a:r>
          </a:p>
        </p:txBody>
      </p:sp>
      <p:sp>
        <p:nvSpPr>
          <p:cNvPr id="3" name="SmartArt Placeholder 2"/>
          <p:cNvSpPr>
            <a:spLocks noGrp="1"/>
          </p:cNvSpPr>
          <p:nvPr>
            <p:ph type="dgm" idx="1"/>
          </p:nvPr>
        </p:nvSpPr>
        <p:spPr>
          <a:xfrm>
            <a:off x="609600" y="1600201"/>
            <a:ext cx="10972800" cy="4530725"/>
          </a:xfrm>
        </p:spPr>
        <p:txBody>
          <a:bodyPr rtlCol="0">
            <a:normAutofit/>
          </a:bodyPr>
          <a:lstStyle/>
          <a:p>
            <a:pPr lvl="0"/>
            <a:endParaRPr lang="en-US" noProof="0" dirty="0"/>
          </a:p>
        </p:txBody>
      </p:sp>
      <p:sp>
        <p:nvSpPr>
          <p:cNvPr id="4" name="Date Placeholder 3">
            <a:extLst>
              <a:ext uri="{FF2B5EF4-FFF2-40B4-BE49-F238E27FC236}">
                <a16:creationId xmlns:a16="http://schemas.microsoft.com/office/drawing/2014/main" id="{62F12936-0D7B-4478-B5A0-56FD8836C8BA}"/>
              </a:ext>
            </a:extLst>
          </p:cNvPr>
          <p:cNvSpPr>
            <a:spLocks noGrp="1"/>
          </p:cNvSpPr>
          <p:nvPr>
            <p:ph type="dt" sz="half" idx="10"/>
          </p:nvPr>
        </p:nvSpPr>
        <p:spPr>
          <a:xfrm>
            <a:off x="609600" y="6243638"/>
            <a:ext cx="2844800" cy="457200"/>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19EBE2-81B5-4AF0-ABEC-47CDDCD1C109}"/>
              </a:ext>
            </a:extLst>
          </p:cNvPr>
          <p:cNvSpPr>
            <a:spLocks noGrp="1"/>
          </p:cNvSpPr>
          <p:nvPr>
            <p:ph type="ftr" sz="quarter" idx="11"/>
          </p:nvPr>
        </p:nvSpPr>
        <p:spPr>
          <a:xfrm>
            <a:off x="3759200" y="6248400"/>
            <a:ext cx="5181600" cy="457200"/>
          </a:xfrm>
          <a:prstGeom prst="rect">
            <a:avLst/>
          </a:prstGeom>
        </p:spPr>
        <p:txBody>
          <a:bodyPr/>
          <a:lstStyle>
            <a:lvl1pPr>
              <a:defRPr sz="1050">
                <a:solidFill>
                  <a:schemeClr val="tx1"/>
                </a:solidFill>
              </a:defRPr>
            </a:lvl1pPr>
          </a:lstStyle>
          <a:p>
            <a:pPr>
              <a:defRPr/>
            </a:pPr>
            <a:r>
              <a:rPr lang="en-US"/>
              <a:t>ManageAssist, Inc., All Rights Reserved.</a:t>
            </a:r>
          </a:p>
        </p:txBody>
      </p:sp>
      <p:sp>
        <p:nvSpPr>
          <p:cNvPr id="6" name="Slide Number Placeholder 5">
            <a:extLst>
              <a:ext uri="{FF2B5EF4-FFF2-40B4-BE49-F238E27FC236}">
                <a16:creationId xmlns:a16="http://schemas.microsoft.com/office/drawing/2014/main" id="{236A5938-9E37-4CD8-8F51-E399B8E828EF}"/>
              </a:ext>
            </a:extLst>
          </p:cNvPr>
          <p:cNvSpPr>
            <a:spLocks noGrp="1"/>
          </p:cNvSpPr>
          <p:nvPr>
            <p:ph type="sldNum" sz="quarter" idx="12"/>
          </p:nvPr>
        </p:nvSpPr>
        <p:spPr>
          <a:xfrm>
            <a:off x="8737600" y="6243638"/>
            <a:ext cx="2844800" cy="457200"/>
          </a:xfrm>
        </p:spPr>
        <p:txBody>
          <a:bodyPr/>
          <a:lstStyle>
            <a:lvl1pPr>
              <a:defRPr sz="1000">
                <a:solidFill>
                  <a:schemeClr val="tx1"/>
                </a:solidFill>
              </a:defRPr>
            </a:lvl1pPr>
          </a:lstStyle>
          <a:p>
            <a:fld id="{9B31FAEA-BE26-4D1A-A651-89A519E2F6EC}" type="slidenum">
              <a:rPr lang="en-US" altLang="en-US"/>
              <a:pPr/>
              <a:t>‹#›</a:t>
            </a:fld>
            <a:endParaRPr lang="en-US" altLang="en-US"/>
          </a:p>
        </p:txBody>
      </p:sp>
    </p:spTree>
    <p:extLst>
      <p:ext uri="{BB962C8B-B14F-4D97-AF65-F5344CB8AC3E}">
        <p14:creationId xmlns:p14="http://schemas.microsoft.com/office/powerpoint/2010/main" val="246129396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235271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BF749-60FC-4A47-870B-A4270469F9C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33408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255667970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306516723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17936266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lvl1pPr>
              <a:defRPr b="1"/>
            </a:lvl1pPr>
          </a:lstStyle>
          <a:p>
            <a:r>
              <a:rPr lang="en-US" dirty="0"/>
              <a:t>Click to edit Master title style</a:t>
            </a:r>
          </a:p>
        </p:txBody>
      </p:sp>
      <p:sp>
        <p:nvSpPr>
          <p:cNvPr id="3" name="ClipArt Placeholder 2"/>
          <p:cNvSpPr>
            <a:spLocks noGrp="1"/>
          </p:cNvSpPr>
          <p:nvPr>
            <p:ph type="clipArt" sz="half" idx="1"/>
          </p:nvPr>
        </p:nvSpPr>
        <p:spPr>
          <a:xfrm>
            <a:off x="609600" y="1600201"/>
            <a:ext cx="53848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lvl1pPr>
              <a:spcBef>
                <a:spcPts val="600"/>
              </a:spcBef>
              <a:spcAft>
                <a:spcPts val="600"/>
              </a:spcAft>
              <a:buFont typeface="Wingdings 3" pitchFamily="18" charset="2"/>
              <a:buChar char="}"/>
              <a:defRPr lang="en-US" sz="2800" b="1" dirty="0" smtClean="0"/>
            </a:lvl1pPr>
            <a:lvl2pPr>
              <a:spcBef>
                <a:spcPts val="600"/>
              </a:spcBef>
              <a:spcAft>
                <a:spcPts val="600"/>
              </a:spcAft>
              <a:defRPr sz="2400"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E456F13-BB1B-40DF-B325-99DC10DACDA5}"/>
              </a:ext>
            </a:extLst>
          </p:cNvPr>
          <p:cNvSpPr>
            <a:spLocks noGrp="1"/>
          </p:cNvSpPr>
          <p:nvPr>
            <p:ph type="dt" sz="half" idx="10"/>
          </p:nvPr>
        </p:nvSpPr>
        <p:spPr>
          <a:xfrm>
            <a:off x="609600" y="6243638"/>
            <a:ext cx="2844800" cy="45720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452648B-37AB-427D-BFFF-5F91A07409EF}"/>
              </a:ext>
            </a:extLst>
          </p:cNvPr>
          <p:cNvSpPr>
            <a:spLocks noGrp="1"/>
          </p:cNvSpPr>
          <p:nvPr>
            <p:ph type="ftr" sz="quarter" idx="11"/>
          </p:nvPr>
        </p:nvSpPr>
        <p:spPr>
          <a:xfrm>
            <a:off x="3759200" y="6248400"/>
            <a:ext cx="5181600" cy="457200"/>
          </a:xfrm>
          <a:prstGeom prst="rect">
            <a:avLst/>
          </a:prstGeom>
        </p:spPr>
        <p:txBody>
          <a:bodyPr/>
          <a:lstStyle>
            <a:lvl1pPr>
              <a:defRPr sz="1000">
                <a:solidFill>
                  <a:schemeClr val="tx1"/>
                </a:solidFill>
              </a:defRPr>
            </a:lvl1pPr>
          </a:lstStyle>
          <a:p>
            <a:pPr>
              <a:defRPr/>
            </a:pPr>
            <a:r>
              <a:rPr lang="en-US"/>
              <a:t>ManageAssist, Inc., All Rights Reserved.</a:t>
            </a:r>
          </a:p>
        </p:txBody>
      </p:sp>
      <p:sp>
        <p:nvSpPr>
          <p:cNvPr id="7" name="Slide Number Placeholder 6">
            <a:extLst>
              <a:ext uri="{FF2B5EF4-FFF2-40B4-BE49-F238E27FC236}">
                <a16:creationId xmlns:a16="http://schemas.microsoft.com/office/drawing/2014/main" id="{AE28F39D-5294-4A9F-BF7F-70115B5408D9}"/>
              </a:ext>
            </a:extLst>
          </p:cNvPr>
          <p:cNvSpPr>
            <a:spLocks noGrp="1"/>
          </p:cNvSpPr>
          <p:nvPr>
            <p:ph type="sldNum" sz="quarter" idx="12"/>
          </p:nvPr>
        </p:nvSpPr>
        <p:spPr>
          <a:xfrm>
            <a:off x="8737600" y="6243638"/>
            <a:ext cx="2844800" cy="457200"/>
          </a:xfrm>
        </p:spPr>
        <p:txBody>
          <a:bodyPr/>
          <a:lstStyle>
            <a:lvl1pPr>
              <a:defRPr sz="1000">
                <a:solidFill>
                  <a:schemeClr val="tx1"/>
                </a:solidFill>
              </a:defRPr>
            </a:lvl1pPr>
          </a:lstStyle>
          <a:p>
            <a:fld id="{6753A099-CCFD-4FA1-AC0E-F89A00B268E1}" type="slidenum">
              <a:rPr lang="en-US" altLang="en-US"/>
              <a:pPr/>
              <a:t>‹#›</a:t>
            </a:fld>
            <a:endParaRPr lang="en-US" altLang="en-US"/>
          </a:p>
        </p:txBody>
      </p:sp>
    </p:spTree>
    <p:extLst>
      <p:ext uri="{BB962C8B-B14F-4D97-AF65-F5344CB8AC3E}">
        <p14:creationId xmlns:p14="http://schemas.microsoft.com/office/powerpoint/2010/main" val="45183986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351535038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293021472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903817"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1"/>
              </a:buClr>
              <a:defRPr sz="2400">
                <a:solidFill>
                  <a:schemeClr val="tx2">
                    <a:lumMod val="40000"/>
                    <a:lumOff val="60000"/>
                  </a:schemeClr>
                </a:solidFill>
              </a:defRPr>
            </a:lvl3pPr>
            <a:lvl4pPr>
              <a:buClr>
                <a:schemeClr val="tx1"/>
              </a:buClr>
              <a:defRPr sz="1125">
                <a:solidFill>
                  <a:srgbClr val="FFC000"/>
                </a:solidFill>
              </a:defRPr>
            </a:lvl4pPr>
            <a:lvl5pPr>
              <a:buClr>
                <a:schemeClr val="tx1"/>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8" name="Content Placeholder 2"/>
          <p:cNvSpPr>
            <a:spLocks noGrp="1"/>
          </p:cNvSpPr>
          <p:nvPr>
            <p:ph sz="half" idx="13"/>
          </p:nvPr>
        </p:nvSpPr>
        <p:spPr>
          <a:xfrm>
            <a:off x="6197600" y="1752600"/>
            <a:ext cx="5080000" cy="4114800"/>
          </a:xfrm>
        </p:spPr>
        <p:txBody>
          <a:bodyPr/>
          <a:lstStyle>
            <a:lvl1pPr>
              <a:buClr>
                <a:schemeClr val="tx2">
                  <a:lumMod val="40000"/>
                  <a:lumOff val="60000"/>
                </a:schemeClr>
              </a:buClr>
              <a:defRPr sz="2800">
                <a:solidFill>
                  <a:schemeClr val="tx2">
                    <a:lumMod val="40000"/>
                    <a:lumOff val="60000"/>
                  </a:schemeClr>
                </a:solidFill>
              </a:defRPr>
            </a:lvl1pPr>
            <a:lvl2pPr>
              <a:buClr>
                <a:schemeClr val="tx1"/>
              </a:buClr>
              <a:defRPr sz="1800">
                <a:solidFill>
                  <a:srgbClr val="FFC000"/>
                </a:solidFill>
              </a:defRPr>
            </a:lvl2pPr>
            <a:lvl3pPr>
              <a:buClr>
                <a:schemeClr val="tx2">
                  <a:lumMod val="40000"/>
                  <a:lumOff val="60000"/>
                </a:schemeClr>
              </a:buClr>
              <a:defRPr sz="2400">
                <a:solidFill>
                  <a:schemeClr val="tx2">
                    <a:lumMod val="40000"/>
                    <a:lumOff val="60000"/>
                  </a:schemeClr>
                </a:solidFill>
              </a:defRPr>
            </a:lvl3pPr>
            <a:lvl4pPr>
              <a:buClr>
                <a:schemeClr val="tx1"/>
              </a:buClr>
              <a:defRPr sz="1125">
                <a:solidFill>
                  <a:srgbClr val="FFC000"/>
                </a:solidFill>
              </a:defRPr>
            </a:lvl4pPr>
            <a:lvl5pPr>
              <a:buClr>
                <a:schemeClr val="tx2">
                  <a:lumMod val="40000"/>
                  <a:lumOff val="60000"/>
                </a:schemeClr>
              </a:buClr>
              <a:defRPr sz="2000">
                <a:solidFill>
                  <a:schemeClr val="tx2">
                    <a:lumMod val="40000"/>
                    <a:lumOff val="60000"/>
                  </a:schemeClr>
                </a:solidFill>
              </a:defRPr>
            </a:lvl5pPr>
            <a:lvl6pPr>
              <a:defRPr sz="1013"/>
            </a:lvl6pPr>
            <a:lvl7pPr>
              <a:defRPr sz="1013"/>
            </a:lvl7pPr>
            <a:lvl8pPr>
              <a:defRPr sz="1013"/>
            </a:lvl8pPr>
            <a:lvl9pPr>
              <a:defRPr sz="1013"/>
            </a:lvl9pPr>
          </a:lstStyle>
          <a:p>
            <a:pPr lvl="0"/>
            <a:r>
              <a:rPr lang="en-US" altLang="en-US"/>
              <a:t>Click to edit Master text styles</a:t>
            </a:r>
          </a:p>
          <a:p>
            <a:pPr lvl="1"/>
            <a:r>
              <a:rPr lang="en-US" altLang="en-US"/>
              <a:t>Second level</a:t>
            </a:r>
          </a:p>
          <a:p>
            <a:pPr lvl="2"/>
            <a:r>
              <a:rPr lang="en-US" altLang="en-US"/>
              <a:t>Third level</a:t>
            </a:r>
          </a:p>
        </p:txBody>
      </p:sp>
      <p:sp>
        <p:nvSpPr>
          <p:cNvPr id="5" name="Rectangle 6">
            <a:extLst>
              <a:ext uri="{FF2B5EF4-FFF2-40B4-BE49-F238E27FC236}">
                <a16:creationId xmlns:a16="http://schemas.microsoft.com/office/drawing/2014/main" id="{2A669770-9733-4589-9646-6693CEDCC58C}"/>
              </a:ext>
            </a:extLst>
          </p:cNvPr>
          <p:cNvSpPr>
            <a:spLocks noGrp="1" noChangeArrowheads="1"/>
          </p:cNvSpPr>
          <p:nvPr>
            <p:ph type="sldNum" sz="quarter" idx="14"/>
          </p:nvPr>
        </p:nvSpPr>
        <p:spPr>
          <a:ln/>
        </p:spPr>
        <p:txBody>
          <a:bodyPr/>
          <a:lstStyle>
            <a:lvl1pPr>
              <a:defRPr/>
            </a:lvl1pPr>
          </a:lstStyle>
          <a:p>
            <a:fld id="{D9F9985D-3CBB-4DD1-9D40-69037A2E083C}" type="slidenum">
              <a:rPr lang="en-US" altLang="en-US"/>
              <a:pPr/>
              <a:t>‹#›</a:t>
            </a:fld>
            <a:endParaRPr lang="en-US" altLang="en-US"/>
          </a:p>
        </p:txBody>
      </p:sp>
    </p:spTree>
    <p:extLst>
      <p:ext uri="{BB962C8B-B14F-4D97-AF65-F5344CB8AC3E}">
        <p14:creationId xmlns:p14="http://schemas.microsoft.com/office/powerpoint/2010/main" val="12861896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BF749-60FC-4A47-870B-A4270469F9CF}"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201222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26901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BF749-60FC-4A47-870B-A4270469F9CF}"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99754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BF749-60FC-4A47-870B-A4270469F9CF}"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25296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BF749-60FC-4A47-870B-A4270469F9CF}"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399614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4856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BF749-60FC-4A47-870B-A4270469F9CF}"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AB7A4-AACB-4A73-9A73-4C50F2C3E2B6}" type="slidenum">
              <a:rPr lang="en-US" smtClean="0"/>
              <a:t>‹#›</a:t>
            </a:fld>
            <a:endParaRPr lang="en-US"/>
          </a:p>
        </p:txBody>
      </p:sp>
    </p:spTree>
    <p:extLst>
      <p:ext uri="{BB962C8B-B14F-4D97-AF65-F5344CB8AC3E}">
        <p14:creationId xmlns:p14="http://schemas.microsoft.com/office/powerpoint/2010/main" val="141824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79BF749-60FC-4A47-870B-A4270469F9CF}" type="datetimeFigureOut">
              <a:rPr lang="en-US" smtClean="0"/>
              <a:t>1/11/2023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F0AB7A4-AACB-4A73-9A73-4C50F2C3E2B6}" type="slidenum">
              <a:rPr lang="en-US" smtClean="0"/>
              <a:t>‹#›</a:t>
            </a:fld>
            <a:endParaRPr lang="en-US"/>
          </a:p>
        </p:txBody>
      </p:sp>
    </p:spTree>
    <p:extLst>
      <p:ext uri="{BB962C8B-B14F-4D97-AF65-F5344CB8AC3E}">
        <p14:creationId xmlns:p14="http://schemas.microsoft.com/office/powerpoint/2010/main" val="15295296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2209800" y="2130426"/>
            <a:ext cx="7772400" cy="1686423"/>
          </a:xfrm>
        </p:spPr>
        <p:txBody>
          <a:bodyPr>
            <a:noAutofit/>
          </a:bodyPr>
          <a:lstStyle/>
          <a:p>
            <a:pPr eaLnBrk="1" hangingPunct="1"/>
            <a:r>
              <a:rPr lang="en-US" altLang="en-US" sz="6000" dirty="0"/>
              <a:t>Time management</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2895600" y="3962400"/>
            <a:ext cx="6400800" cy="1752600"/>
          </a:xfrm>
        </p:spPr>
        <p:txBody>
          <a:bodyPr rtlCol="0">
            <a:normAutofit/>
          </a:bodyPr>
          <a:lstStyle/>
          <a:p>
            <a:pPr>
              <a:defRPr/>
            </a:pPr>
            <a:endParaRPr lang="en-US" dirty="0"/>
          </a:p>
          <a:p>
            <a:pPr algn="l">
              <a:defRPr/>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2209800" y="520701"/>
            <a:ext cx="7772400" cy="901700"/>
          </a:xfrm>
        </p:spPr>
        <p:txBody>
          <a:bodyPr>
            <a:normAutofit/>
          </a:bodyPr>
          <a:lstStyle/>
          <a:p>
            <a:pPr eaLnBrk="1" hangingPunct="1"/>
            <a:r>
              <a:rPr lang="en-US" altLang="en-US" dirty="0"/>
              <a:t>Time tracking</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2895600" y="3962400"/>
            <a:ext cx="6400800" cy="1752600"/>
          </a:xfrm>
        </p:spPr>
        <p:txBody>
          <a:bodyPr rtlCol="0">
            <a:normAutofit/>
          </a:bodyPr>
          <a:lstStyle/>
          <a:p>
            <a:pPr>
              <a:defRPr/>
            </a:pPr>
            <a:endParaRPr lang="en-US" dirty="0"/>
          </a:p>
          <a:p>
            <a:pPr algn="l">
              <a:defRPr/>
            </a:pPr>
            <a:endParaRPr lang="en-US" dirty="0"/>
          </a:p>
        </p:txBody>
      </p:sp>
      <p:graphicFrame>
        <p:nvGraphicFramePr>
          <p:cNvPr id="7" name="Table 6">
            <a:extLst>
              <a:ext uri="{FF2B5EF4-FFF2-40B4-BE49-F238E27FC236}">
                <a16:creationId xmlns:a16="http://schemas.microsoft.com/office/drawing/2014/main" id="{9AFFD90D-9295-5908-1507-856FB99657C0}"/>
              </a:ext>
            </a:extLst>
          </p:cNvPr>
          <p:cNvGraphicFramePr>
            <a:graphicFrameLocks noGrp="1"/>
          </p:cNvGraphicFramePr>
          <p:nvPr>
            <p:extLst>
              <p:ext uri="{D42A27DB-BD31-4B8C-83A1-F6EECF244321}">
                <p14:modId xmlns:p14="http://schemas.microsoft.com/office/powerpoint/2010/main" val="3006209147"/>
              </p:ext>
            </p:extLst>
          </p:nvPr>
        </p:nvGraphicFramePr>
        <p:xfrm>
          <a:off x="1295400" y="1790700"/>
          <a:ext cx="9363078" cy="4375148"/>
        </p:xfrm>
        <a:graphic>
          <a:graphicData uri="http://schemas.openxmlformats.org/drawingml/2006/table">
            <a:tbl>
              <a:tblPr>
                <a:tableStyleId>{5C22544A-7EE6-4342-B048-85BDC9FD1C3A}</a:tableStyleId>
              </a:tblPr>
              <a:tblGrid>
                <a:gridCol w="968594">
                  <a:extLst>
                    <a:ext uri="{9D8B030D-6E8A-4147-A177-3AD203B41FA5}">
                      <a16:colId xmlns:a16="http://schemas.microsoft.com/office/drawing/2014/main" val="4034091161"/>
                    </a:ext>
                  </a:extLst>
                </a:gridCol>
                <a:gridCol w="968594">
                  <a:extLst>
                    <a:ext uri="{9D8B030D-6E8A-4147-A177-3AD203B41FA5}">
                      <a16:colId xmlns:a16="http://schemas.microsoft.com/office/drawing/2014/main" val="2435708073"/>
                    </a:ext>
                  </a:extLst>
                </a:gridCol>
                <a:gridCol w="968594">
                  <a:extLst>
                    <a:ext uri="{9D8B030D-6E8A-4147-A177-3AD203B41FA5}">
                      <a16:colId xmlns:a16="http://schemas.microsoft.com/office/drawing/2014/main" val="2730384396"/>
                    </a:ext>
                  </a:extLst>
                </a:gridCol>
                <a:gridCol w="968594">
                  <a:extLst>
                    <a:ext uri="{9D8B030D-6E8A-4147-A177-3AD203B41FA5}">
                      <a16:colId xmlns:a16="http://schemas.microsoft.com/office/drawing/2014/main" val="183962035"/>
                    </a:ext>
                  </a:extLst>
                </a:gridCol>
                <a:gridCol w="322866">
                  <a:extLst>
                    <a:ext uri="{9D8B030D-6E8A-4147-A177-3AD203B41FA5}">
                      <a16:colId xmlns:a16="http://schemas.microsoft.com/office/drawing/2014/main" val="271018050"/>
                    </a:ext>
                  </a:extLst>
                </a:gridCol>
                <a:gridCol w="322866">
                  <a:extLst>
                    <a:ext uri="{9D8B030D-6E8A-4147-A177-3AD203B41FA5}">
                      <a16:colId xmlns:a16="http://schemas.microsoft.com/office/drawing/2014/main" val="957426390"/>
                    </a:ext>
                  </a:extLst>
                </a:gridCol>
                <a:gridCol w="968594">
                  <a:extLst>
                    <a:ext uri="{9D8B030D-6E8A-4147-A177-3AD203B41FA5}">
                      <a16:colId xmlns:a16="http://schemas.microsoft.com/office/drawing/2014/main" val="2224833418"/>
                    </a:ext>
                  </a:extLst>
                </a:gridCol>
                <a:gridCol w="968594">
                  <a:extLst>
                    <a:ext uri="{9D8B030D-6E8A-4147-A177-3AD203B41FA5}">
                      <a16:colId xmlns:a16="http://schemas.microsoft.com/office/drawing/2014/main" val="3927694569"/>
                    </a:ext>
                  </a:extLst>
                </a:gridCol>
                <a:gridCol w="968594">
                  <a:extLst>
                    <a:ext uri="{9D8B030D-6E8A-4147-A177-3AD203B41FA5}">
                      <a16:colId xmlns:a16="http://schemas.microsoft.com/office/drawing/2014/main" val="3603674970"/>
                    </a:ext>
                  </a:extLst>
                </a:gridCol>
                <a:gridCol w="968594">
                  <a:extLst>
                    <a:ext uri="{9D8B030D-6E8A-4147-A177-3AD203B41FA5}">
                      <a16:colId xmlns:a16="http://schemas.microsoft.com/office/drawing/2014/main" val="2542561601"/>
                    </a:ext>
                  </a:extLst>
                </a:gridCol>
                <a:gridCol w="968594">
                  <a:extLst>
                    <a:ext uri="{9D8B030D-6E8A-4147-A177-3AD203B41FA5}">
                      <a16:colId xmlns:a16="http://schemas.microsoft.com/office/drawing/2014/main" val="4064143291"/>
                    </a:ext>
                  </a:extLst>
                </a:gridCol>
              </a:tblGrid>
              <a:tr h="121623">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ctr" fontAlgn="b"/>
                      <a:r>
                        <a:rPr lang="en-US" sz="600" u="none" strike="noStrike">
                          <a:effectLst/>
                        </a:rPr>
                        <a:t> </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ctr" fontAlgn="b"/>
                      <a:r>
                        <a:rPr lang="en-US" sz="600" u="none" strike="noStrike">
                          <a:effectLst/>
                        </a:rPr>
                        <a:t> </a:t>
                      </a:r>
                      <a:endParaRPr lang="en-US" sz="600" b="1" i="0" u="none" strike="noStrike">
                        <a:solidFill>
                          <a:srgbClr val="000000"/>
                        </a:solidFill>
                        <a:effectLst/>
                        <a:latin typeface="Times New Roman" panose="02020603050405020304" pitchFamily="18" charset="0"/>
                      </a:endParaRPr>
                    </a:p>
                  </a:txBody>
                  <a:tcPr marL="1741" marR="1741" marT="1741" marB="0" anchor="b"/>
                </a:tc>
                <a:tc gridSpan="3">
                  <a:txBody>
                    <a:bodyPr/>
                    <a:lstStyle/>
                    <a:p>
                      <a:pPr algn="ctr" fontAlgn="b"/>
                      <a:r>
                        <a:rPr lang="en-US" sz="600" u="none" strike="noStrike">
                          <a:effectLst/>
                        </a:rPr>
                        <a:t> </a:t>
                      </a:r>
                      <a:endParaRPr lang="en-US" sz="600" b="1" i="0" u="none" strike="noStrike">
                        <a:solidFill>
                          <a:srgbClr val="000000"/>
                        </a:solidFill>
                        <a:effectLst/>
                        <a:latin typeface="Times New Roman" panose="02020603050405020304" pitchFamily="18" charset="0"/>
                      </a:endParaRPr>
                    </a:p>
                  </a:txBody>
                  <a:tcPr marL="1741" marR="1741" marT="1741" marB="0" anchor="b"/>
                </a:tc>
                <a:tc hMerge="1">
                  <a:txBody>
                    <a:bodyPr/>
                    <a:lstStyle/>
                    <a:p>
                      <a:endParaRPr lang="en-US"/>
                    </a:p>
                  </a:txBody>
                  <a:tcPr/>
                </a:tc>
                <a:tc hMerge="1">
                  <a:txBody>
                    <a:bodyPr/>
                    <a:lstStyle/>
                    <a:p>
                      <a:endParaRPr lang="en-US"/>
                    </a:p>
                  </a:txBody>
                  <a:tcPr/>
                </a:tc>
                <a:tc>
                  <a:txBody>
                    <a:bodyPr/>
                    <a:lstStyle/>
                    <a:p>
                      <a:pPr algn="ctr" fontAlgn="b"/>
                      <a:r>
                        <a:rPr lang="en-US" sz="600" u="none" strike="noStrike">
                          <a:effectLst/>
                        </a:rPr>
                        <a:t> </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ctr" fontAlgn="b"/>
                      <a:r>
                        <a:rPr lang="en-US" sz="600" u="none" strike="noStrike">
                          <a:effectLst/>
                        </a:rPr>
                        <a:t> </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ctr" fontAlgn="b"/>
                      <a:r>
                        <a:rPr lang="en-US" sz="600" u="none" strike="noStrike">
                          <a:effectLst/>
                        </a:rPr>
                        <a:t> </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3396801869"/>
                  </a:ext>
                </a:extLst>
              </a:tr>
              <a:tr h="944128">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Training</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ctr" fontAlgn="b"/>
                      <a:r>
                        <a:rPr lang="en-US" sz="600" u="none" strike="noStrike">
                          <a:effectLst/>
                        </a:rPr>
                        <a:t>Activity</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ctr" fontAlgn="b"/>
                      <a:r>
                        <a:rPr lang="en-US" sz="600" u="none" strike="noStrike">
                          <a:effectLst/>
                        </a:rPr>
                        <a:t>Did this Contribute to my goals  (yes/no)</a:t>
                      </a:r>
                      <a:endParaRPr lang="en-US" sz="600" b="1" i="0" u="none" strike="noStrike">
                        <a:solidFill>
                          <a:srgbClr val="000000"/>
                        </a:solidFill>
                        <a:effectLst/>
                        <a:latin typeface="Times New Roman" panose="02020603050405020304" pitchFamily="18" charset="0"/>
                      </a:endParaRPr>
                    </a:p>
                  </a:txBody>
                  <a:tcPr marL="1741" marR="1741" marT="1741" marB="0" anchor="b"/>
                </a:tc>
                <a:tc gridSpan="3">
                  <a:txBody>
                    <a:bodyPr/>
                    <a:lstStyle/>
                    <a:p>
                      <a:pPr algn="ctr" fontAlgn="b"/>
                      <a:r>
                        <a:rPr lang="en-US" sz="600" u="none" strike="noStrike">
                          <a:effectLst/>
                        </a:rPr>
                        <a:t>Priority*                           A         B        C</a:t>
                      </a:r>
                      <a:endParaRPr lang="en-US" sz="600" b="1" i="0" u="none" strike="noStrike">
                        <a:solidFill>
                          <a:srgbClr val="000000"/>
                        </a:solidFill>
                        <a:effectLst/>
                        <a:latin typeface="Times New Roman" panose="02020603050405020304" pitchFamily="18" charset="0"/>
                      </a:endParaRPr>
                    </a:p>
                  </a:txBody>
                  <a:tcPr marL="1741" marR="1741" marT="1741" marB="0" anchor="b"/>
                </a:tc>
                <a:tc hMerge="1">
                  <a:txBody>
                    <a:bodyPr/>
                    <a:lstStyle/>
                    <a:p>
                      <a:endParaRPr lang="en-US"/>
                    </a:p>
                  </a:txBody>
                  <a:tcPr/>
                </a:tc>
                <a:tc hMerge="1">
                  <a:txBody>
                    <a:bodyPr/>
                    <a:lstStyle/>
                    <a:p>
                      <a:endParaRPr lang="en-US"/>
                    </a:p>
                  </a:txBody>
                  <a:tcPr/>
                </a:tc>
                <a:tc>
                  <a:txBody>
                    <a:bodyPr/>
                    <a:lstStyle/>
                    <a:p>
                      <a:pPr algn="ctr" fontAlgn="b"/>
                      <a:r>
                        <a:rPr lang="en-US" sz="600" u="none" strike="noStrike">
                          <a:effectLst/>
                        </a:rPr>
                        <a:t>Time spent on activity, including interruptions     (in minutes)</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ctr" fontAlgn="b"/>
                      <a:r>
                        <a:rPr lang="en-US" sz="600" u="none" strike="noStrike">
                          <a:effectLst/>
                        </a:rPr>
                        <a:t>Interruptions (who/what/why)</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ctr" fontAlgn="b"/>
                      <a:r>
                        <a:rPr lang="en-US" sz="600" u="none" strike="noStrike">
                          <a:effectLst/>
                        </a:rPr>
                        <a:t>Time lost to interruptions        (in minutes)</a:t>
                      </a:r>
                      <a:endParaRPr lang="en-US" sz="600" b="1" i="0" u="none" strike="noStrike">
                        <a:solidFill>
                          <a:srgbClr val="000000"/>
                        </a:solidFill>
                        <a:effectLst/>
                        <a:latin typeface="Times New Roman" panose="02020603050405020304" pitchFamily="18"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1756099944"/>
                  </a:ext>
                </a:extLst>
              </a:tr>
              <a:tr h="328590">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Meet w Joe re Golf outing</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Training</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Y</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ctr" fontAlgn="t"/>
                      <a:r>
                        <a:rPr lang="en-US" sz="700" u="none" strike="noStrike">
                          <a:effectLst/>
                        </a:rPr>
                        <a:t>X</a:t>
                      </a:r>
                      <a:endParaRPr lang="en-US" sz="700" b="0" i="0" u="none" strike="noStrike">
                        <a:solidFill>
                          <a:srgbClr val="000000"/>
                        </a:solidFill>
                        <a:effectLst/>
                        <a:latin typeface="Times New Roman" panose="02020603050405020304" pitchFamily="18" charset="0"/>
                      </a:endParaRPr>
                    </a:p>
                  </a:txBody>
                  <a:tcPr marL="1741" marR="1741" marT="1741" marB="0"/>
                </a:tc>
                <a:tc>
                  <a:txBody>
                    <a:bodyPr/>
                    <a:lstStyle/>
                    <a:p>
                      <a:pPr algn="ctr" fontAlgn="t"/>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1741" marR="1741" marT="1741" marB="0"/>
                </a:tc>
                <a:tc>
                  <a:txBody>
                    <a:bodyPr/>
                    <a:lstStyle/>
                    <a:p>
                      <a:pPr algn="ctr" fontAlgn="t"/>
                      <a:r>
                        <a:rPr lang="en-US" sz="700" u="none" strike="noStrike">
                          <a:effectLst/>
                        </a:rPr>
                        <a:t> </a:t>
                      </a:r>
                      <a:endParaRPr lang="en-US" sz="700" b="0" i="0" u="none" strike="noStrike">
                        <a:solidFill>
                          <a:srgbClr val="000000"/>
                        </a:solidFill>
                        <a:effectLst/>
                        <a:latin typeface="Times New Roman" panose="02020603050405020304" pitchFamily="18" charset="0"/>
                      </a:endParaRPr>
                    </a:p>
                  </a:txBody>
                  <a:tcPr marL="1741" marR="1741" marT="1741" marB="0"/>
                </a:tc>
                <a:tc>
                  <a:txBody>
                    <a:bodyPr/>
                    <a:lstStyle/>
                    <a:p>
                      <a:pPr algn="r" fontAlgn="b"/>
                      <a:r>
                        <a:rPr lang="en-US" sz="600" u="none" strike="noStrike">
                          <a:effectLst/>
                        </a:rPr>
                        <a:t>270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Sister called about dinner</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30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3412574018"/>
                  </a:ext>
                </a:extLst>
              </a:tr>
              <a:tr h="328590">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Meet w Joe re Golf outing</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N</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ctr"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ctr"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ctr" fontAlgn="b"/>
                      <a:r>
                        <a:rPr lang="en-US" sz="600" u="none" strike="noStrike">
                          <a:effectLst/>
                        </a:rPr>
                        <a:t>X</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30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86410283"/>
                  </a:ext>
                </a:extLst>
              </a:tr>
              <a:tr h="328590">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L1 Grand total of column C5</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869370609"/>
                  </a:ext>
                </a:extLst>
              </a:tr>
              <a:tr h="546275">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L2 Total of column C5 related to A and B activities</a:t>
                      </a:r>
                      <a:endParaRPr lang="en-US" sz="600" b="0" i="0" u="none" strike="noStrike">
                        <a:solidFill>
                          <a:srgbClr val="000000"/>
                        </a:solidFill>
                        <a:effectLst/>
                        <a:latin typeface="Calibri" panose="020F0502020204030204" pitchFamily="34" charset="0"/>
                      </a:endParaRPr>
                    </a:p>
                  </a:txBody>
                  <a:tcPr marL="1741" marR="1741" marT="1741" marB="0" anchor="b"/>
                </a:tc>
                <a:tc gridSpan="3">
                  <a:txBody>
                    <a:bodyPr/>
                    <a:lstStyle/>
                    <a:p>
                      <a:pPr algn="l" fontAlgn="b"/>
                      <a:r>
                        <a:rPr lang="en-US" sz="600" u="none" strike="noStrike">
                          <a:effectLst/>
                        </a:rPr>
                        <a:t>L1 Grand total of column C5</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300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847693667"/>
                  </a:ext>
                </a:extLst>
              </a:tr>
              <a:tr h="546275">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L3 Total of column C7 related to A and B activities</a:t>
                      </a:r>
                      <a:endParaRPr lang="en-US" sz="600" b="0" i="0" u="none" strike="noStrike">
                        <a:solidFill>
                          <a:srgbClr val="000000"/>
                        </a:solidFill>
                        <a:effectLst/>
                        <a:latin typeface="Calibri" panose="020F0502020204030204" pitchFamily="34" charset="0"/>
                      </a:endParaRPr>
                    </a:p>
                  </a:txBody>
                  <a:tcPr marL="1741" marR="1741" marT="1741" marB="0" anchor="b"/>
                </a:tc>
                <a:tc gridSpan="5">
                  <a:txBody>
                    <a:bodyPr/>
                    <a:lstStyle/>
                    <a:p>
                      <a:pPr algn="l" fontAlgn="b"/>
                      <a:r>
                        <a:rPr lang="en-US" sz="600" u="none" strike="noStrike">
                          <a:effectLst/>
                        </a:rPr>
                        <a:t>L2 Total of column C5 related to A and B activities</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u="none" strike="noStrike">
                          <a:effectLst/>
                        </a:rPr>
                        <a:t>270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1528013717"/>
                  </a:ext>
                </a:extLst>
              </a:tr>
              <a:tr h="219747">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L4 Line L2 - line L3:</a:t>
                      </a:r>
                      <a:endParaRPr lang="en-US" sz="600" b="0" i="0" u="none" strike="noStrike">
                        <a:solidFill>
                          <a:srgbClr val="000000"/>
                        </a:solidFill>
                        <a:effectLst/>
                        <a:latin typeface="Calibri" panose="020F0502020204030204" pitchFamily="34" charset="0"/>
                      </a:endParaRPr>
                    </a:p>
                  </a:txBody>
                  <a:tcPr marL="1741" marR="1741" marT="1741" marB="0" anchor="b"/>
                </a:tc>
                <a:tc gridSpan="5">
                  <a:txBody>
                    <a:bodyPr/>
                    <a:lstStyle/>
                    <a:p>
                      <a:pPr algn="l" fontAlgn="b"/>
                      <a:r>
                        <a:rPr lang="en-US" sz="600" u="none" strike="noStrike">
                          <a:effectLst/>
                        </a:rPr>
                        <a:t>L3 Total of column C7 related to A and B activities</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u="none" strike="noStrike">
                          <a:effectLst/>
                        </a:rPr>
                        <a:t>30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1367394775"/>
                  </a:ext>
                </a:extLst>
              </a:tr>
              <a:tr h="219747">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L5 Line L4 / line L1</a:t>
                      </a:r>
                      <a:endParaRPr lang="en-US" sz="600" b="0" i="0" u="none" strike="noStrike">
                        <a:solidFill>
                          <a:srgbClr val="000000"/>
                        </a:solidFill>
                        <a:effectLst/>
                        <a:latin typeface="Calibri" panose="020F0502020204030204" pitchFamily="34" charset="0"/>
                      </a:endParaRPr>
                    </a:p>
                  </a:txBody>
                  <a:tcPr marL="1741" marR="1741" marT="1741" marB="0" anchor="b"/>
                </a:tc>
                <a:tc gridSpan="2">
                  <a:txBody>
                    <a:bodyPr/>
                    <a:lstStyle/>
                    <a:p>
                      <a:pPr algn="l" fontAlgn="b"/>
                      <a:r>
                        <a:rPr lang="en-US" sz="600" u="none" strike="noStrike">
                          <a:effectLst/>
                        </a:rPr>
                        <a:t>L4 Line L2 - line L3:</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240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3243928262"/>
                  </a:ext>
                </a:extLst>
              </a:tr>
              <a:tr h="328590">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L6 1.00 - total of line L5</a:t>
                      </a:r>
                      <a:endParaRPr lang="en-US" sz="600" b="0" i="0" u="none" strike="noStrike">
                        <a:solidFill>
                          <a:srgbClr val="000000"/>
                        </a:solidFill>
                        <a:effectLst/>
                        <a:latin typeface="Calibri" panose="020F0502020204030204" pitchFamily="34" charset="0"/>
                      </a:endParaRPr>
                    </a:p>
                  </a:txBody>
                  <a:tcPr marL="1741" marR="1741" marT="1741" marB="0" anchor="b"/>
                </a:tc>
                <a:tc gridSpan="2">
                  <a:txBody>
                    <a:bodyPr/>
                    <a:lstStyle/>
                    <a:p>
                      <a:pPr algn="l" fontAlgn="b"/>
                      <a:r>
                        <a:rPr lang="en-US" sz="600" u="none" strike="noStrike">
                          <a:effectLst/>
                        </a:rPr>
                        <a:t>L5 Line L4 / line L1</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80%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3760986409"/>
                  </a:ext>
                </a:extLst>
              </a:tr>
              <a:tr h="219747">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r>
                        <a:rPr lang="en-US" sz="600" u="none" strike="noStrike">
                          <a:effectLst/>
                        </a:rPr>
                        <a:t>L7 Line L6* 100:</a:t>
                      </a:r>
                      <a:endParaRPr lang="en-US" sz="600" b="0" i="0" u="none" strike="noStrike">
                        <a:solidFill>
                          <a:srgbClr val="000000"/>
                        </a:solidFill>
                        <a:effectLst/>
                        <a:latin typeface="Calibri" panose="020F0502020204030204" pitchFamily="34" charset="0"/>
                      </a:endParaRPr>
                    </a:p>
                  </a:txBody>
                  <a:tcPr marL="1741" marR="1741" marT="1741" marB="0" anchor="b"/>
                </a:tc>
                <a:tc gridSpan="3">
                  <a:txBody>
                    <a:bodyPr/>
                    <a:lstStyle/>
                    <a:p>
                      <a:pPr algn="l" fontAlgn="b"/>
                      <a:r>
                        <a:rPr lang="en-US" sz="600" u="none" strike="noStrike">
                          <a:effectLst/>
                        </a:rPr>
                        <a:t>L6 1.00 - total of line L5</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0.20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48990651"/>
                  </a:ext>
                </a:extLst>
              </a:tr>
              <a:tr h="121623">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gridSpan="2">
                  <a:txBody>
                    <a:bodyPr/>
                    <a:lstStyle/>
                    <a:p>
                      <a:pPr algn="l" fontAlgn="b"/>
                      <a:r>
                        <a:rPr lang="en-US" sz="600" u="none" strike="noStrike">
                          <a:effectLst/>
                        </a:rPr>
                        <a:t>L7 Line L6* 100:</a:t>
                      </a:r>
                      <a:endParaRPr lang="en-US" sz="600" b="0" i="0" u="none" strike="noStrike">
                        <a:solidFill>
                          <a:srgbClr val="000000"/>
                        </a:solidFill>
                        <a:effectLst/>
                        <a:latin typeface="Calibri" panose="020F0502020204030204" pitchFamily="34" charset="0"/>
                      </a:endParaRPr>
                    </a:p>
                  </a:txBody>
                  <a:tcPr marL="1741" marR="1741" marT="1741"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r" fontAlgn="b"/>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288759529"/>
                  </a:ext>
                </a:extLst>
              </a:tr>
              <a:tr h="121623">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1741" marR="1741" marT="1741"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1741" marR="1741" marT="1741" marB="0" anchor="b"/>
                </a:tc>
                <a:extLst>
                  <a:ext uri="{0D108BD9-81ED-4DB2-BD59-A6C34878D82A}">
                    <a16:rowId xmlns:a16="http://schemas.microsoft.com/office/drawing/2014/main" val="1333885757"/>
                  </a:ext>
                </a:extLst>
              </a:tr>
            </a:tbl>
          </a:graphicData>
        </a:graphic>
      </p:graphicFrame>
    </p:spTree>
    <p:extLst>
      <p:ext uri="{BB962C8B-B14F-4D97-AF65-F5344CB8AC3E}">
        <p14:creationId xmlns:p14="http://schemas.microsoft.com/office/powerpoint/2010/main" val="20440669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658B-F283-5938-7AD2-E2D6DECACB76}"/>
              </a:ext>
            </a:extLst>
          </p:cNvPr>
          <p:cNvSpPr>
            <a:spLocks noGrp="1"/>
          </p:cNvSpPr>
          <p:nvPr>
            <p:ph type="title"/>
          </p:nvPr>
        </p:nvSpPr>
        <p:spPr/>
        <p:txBody>
          <a:bodyPr>
            <a:normAutofit/>
          </a:bodyPr>
          <a:lstStyle/>
          <a:p>
            <a:r>
              <a:rPr lang="en-US" sz="4800" dirty="0"/>
              <a:t>Analyze</a:t>
            </a:r>
            <a:r>
              <a:rPr lang="en-US" sz="4400" dirty="0"/>
              <a:t> </a:t>
            </a:r>
          </a:p>
        </p:txBody>
      </p:sp>
      <p:sp>
        <p:nvSpPr>
          <p:cNvPr id="3" name="Content Placeholder 2">
            <a:extLst>
              <a:ext uri="{FF2B5EF4-FFF2-40B4-BE49-F238E27FC236}">
                <a16:creationId xmlns:a16="http://schemas.microsoft.com/office/drawing/2014/main" id="{183562FB-F77C-9FB7-C9AD-D3C0E0E74C59}"/>
              </a:ext>
            </a:extLst>
          </p:cNvPr>
          <p:cNvSpPr>
            <a:spLocks noGrp="1"/>
          </p:cNvSpPr>
          <p:nvPr>
            <p:ph idx="1"/>
          </p:nvPr>
        </p:nvSpPr>
        <p:spPr/>
        <p:txBody>
          <a:bodyPr>
            <a:normAutofit/>
          </a:bodyPr>
          <a:lstStyle/>
          <a:p>
            <a:r>
              <a:rPr lang="en-US" sz="2800" dirty="0"/>
              <a:t>Identify where your time isn’t best spent</a:t>
            </a:r>
          </a:p>
          <a:p>
            <a:r>
              <a:rPr lang="en-US" sz="2800" dirty="0"/>
              <a:t>Examine what activities are wasting time</a:t>
            </a:r>
          </a:p>
          <a:p>
            <a:r>
              <a:rPr lang="en-US" sz="2800" dirty="0"/>
              <a:t>Be disciplined with improving effective use of time</a:t>
            </a:r>
          </a:p>
          <a:p>
            <a:r>
              <a:rPr lang="en-US" sz="2800" dirty="0"/>
              <a:t>Focus on efficiency of process performance</a:t>
            </a:r>
          </a:p>
        </p:txBody>
      </p:sp>
    </p:spTree>
    <p:extLst>
      <p:ext uri="{BB962C8B-B14F-4D97-AF65-F5344CB8AC3E}">
        <p14:creationId xmlns:p14="http://schemas.microsoft.com/office/powerpoint/2010/main" val="151236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1473200" y="558801"/>
            <a:ext cx="8509000" cy="1416050"/>
          </a:xfrm>
        </p:spPr>
        <p:txBody>
          <a:bodyPr>
            <a:normAutofit/>
          </a:bodyPr>
          <a:lstStyle/>
          <a:p>
            <a:pPr eaLnBrk="1" hangingPunct="1"/>
            <a:r>
              <a:rPr lang="en-US" altLang="en-US" dirty="0"/>
              <a:t>Minimize/Eliminate low payoff activities</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1473200" y="2184400"/>
            <a:ext cx="8763000" cy="4197350"/>
          </a:xfrm>
        </p:spPr>
        <p:txBody>
          <a:bodyPr rtlCol="0">
            <a:normAutofit/>
          </a:bodyPr>
          <a:lstStyle/>
          <a:p>
            <a:pPr marL="342900" indent="-342900" algn="l">
              <a:buFont typeface="Arial" panose="020B0604020202020204" pitchFamily="34" charset="0"/>
              <a:buChar char="•"/>
              <a:defRPr/>
            </a:pPr>
            <a:r>
              <a:rPr lang="en-US" b="1" dirty="0"/>
              <a:t>Delegate</a:t>
            </a:r>
          </a:p>
          <a:p>
            <a:pPr marL="800100" lvl="1" indent="-342900" algn="l">
              <a:buFont typeface="Arial" panose="020B0604020202020204" pitchFamily="34" charset="0"/>
              <a:buChar char="•"/>
              <a:defRPr/>
            </a:pPr>
            <a:r>
              <a:rPr lang="en-US" b="1" dirty="0"/>
              <a:t>Is someone else capable whose time would be better spent doing this?</a:t>
            </a:r>
          </a:p>
          <a:p>
            <a:pPr marL="342900" indent="-342900" algn="l">
              <a:buFont typeface="Arial" panose="020B0604020202020204" pitchFamily="34" charset="0"/>
              <a:buChar char="•"/>
              <a:defRPr/>
            </a:pPr>
            <a:r>
              <a:rPr lang="en-US" b="1" dirty="0"/>
              <a:t>Eliminate</a:t>
            </a:r>
          </a:p>
          <a:p>
            <a:pPr marL="800100" lvl="1" indent="-342900" algn="l">
              <a:buFont typeface="Arial" panose="020B0604020202020204" pitchFamily="34" charset="0"/>
              <a:buChar char="•"/>
              <a:defRPr/>
            </a:pPr>
            <a:r>
              <a:rPr lang="en-US" b="1" dirty="0"/>
              <a:t>FAQ’s</a:t>
            </a:r>
          </a:p>
          <a:p>
            <a:pPr marL="800100" lvl="1" indent="-342900" algn="l">
              <a:buFont typeface="Arial" panose="020B0604020202020204" pitchFamily="34" charset="0"/>
              <a:buChar char="•"/>
              <a:defRPr/>
            </a:pPr>
            <a:r>
              <a:rPr lang="en-US" b="1" dirty="0"/>
              <a:t>Training</a:t>
            </a:r>
          </a:p>
          <a:p>
            <a:pPr marL="800100" lvl="1" indent="-342900" algn="l">
              <a:buFont typeface="Arial" panose="020B0604020202020204" pitchFamily="34" charset="0"/>
              <a:buChar char="•"/>
              <a:defRPr/>
            </a:pPr>
            <a:r>
              <a:rPr lang="en-US" b="1" dirty="0"/>
              <a:t>Redistribution of work</a:t>
            </a:r>
          </a:p>
          <a:p>
            <a:pPr marL="342900" indent="-342900" algn="l">
              <a:buFont typeface="Arial" panose="020B0604020202020204" pitchFamily="34" charset="0"/>
              <a:buChar char="•"/>
              <a:defRPr/>
            </a:pPr>
            <a:r>
              <a:rPr lang="en-US" sz="3200" b="1" dirty="0"/>
              <a:t>Limit your commitments</a:t>
            </a:r>
          </a:p>
          <a:p>
            <a:pPr marL="342900" indent="-342900" algn="l">
              <a:buFont typeface="Arial" panose="020B0604020202020204" pitchFamily="34" charset="0"/>
              <a:buChar char="•"/>
              <a:defRPr/>
            </a:pPr>
            <a:endParaRPr lang="en-US" b="1" dirty="0"/>
          </a:p>
        </p:txBody>
      </p:sp>
    </p:spTree>
    <p:extLst>
      <p:ext uri="{BB962C8B-B14F-4D97-AF65-F5344CB8AC3E}">
        <p14:creationId xmlns:p14="http://schemas.microsoft.com/office/powerpoint/2010/main" val="19646350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32B0-67EA-CE6B-D601-56D45C431ABD}"/>
              </a:ext>
            </a:extLst>
          </p:cNvPr>
          <p:cNvSpPr>
            <a:spLocks noGrp="1"/>
          </p:cNvSpPr>
          <p:nvPr>
            <p:ph type="title"/>
          </p:nvPr>
        </p:nvSpPr>
        <p:spPr>
          <a:xfrm>
            <a:off x="913795" y="184151"/>
            <a:ext cx="10353761" cy="1447800"/>
          </a:xfrm>
        </p:spPr>
        <p:txBody>
          <a:bodyPr/>
          <a:lstStyle/>
          <a:p>
            <a:r>
              <a:rPr kumimoji="0" lang="en-US" altLang="en-US" sz="48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Before I say ‘YES’</a:t>
            </a:r>
            <a:endParaRPr lang="en-US" dirty="0"/>
          </a:p>
        </p:txBody>
      </p:sp>
      <p:sp>
        <p:nvSpPr>
          <p:cNvPr id="3" name="Content Placeholder 2">
            <a:extLst>
              <a:ext uri="{FF2B5EF4-FFF2-40B4-BE49-F238E27FC236}">
                <a16:creationId xmlns:a16="http://schemas.microsoft.com/office/drawing/2014/main" id="{06F3D624-6ED0-BEE8-DB7B-D9B1411F0197}"/>
              </a:ext>
            </a:extLst>
          </p:cNvPr>
          <p:cNvSpPr>
            <a:spLocks noGrp="1"/>
          </p:cNvSpPr>
          <p:nvPr>
            <p:ph idx="1"/>
          </p:nvPr>
        </p:nvSpPr>
        <p:spPr>
          <a:xfrm>
            <a:off x="913795" y="1816100"/>
            <a:ext cx="10353762" cy="4387850"/>
          </a:xfrm>
        </p:spPr>
        <p:txBody>
          <a:bodyPr>
            <a:normAutofit fontScale="92500" lnSpcReduction="20000"/>
          </a:bodyPr>
          <a:lstStyle/>
          <a:p>
            <a:pPr fontAlgn="ctr"/>
            <a:r>
              <a:rPr lang="en-US" sz="2200" dirty="0">
                <a:effectLst/>
              </a:rPr>
              <a:t>I ensure that I have a complete understanding of what is required to complete the task.</a:t>
            </a:r>
          </a:p>
          <a:p>
            <a:pPr fontAlgn="ctr"/>
            <a:r>
              <a:rPr lang="en-US" sz="2200" dirty="0">
                <a:effectLst/>
              </a:rPr>
              <a:t>I review my schedule and current obligations, and only commit to the task if I am certain that I can accomplish it without causing other responsibilities (particularly goal-oriented ones) to suffer.</a:t>
            </a:r>
          </a:p>
          <a:p>
            <a:pPr fontAlgn="ctr"/>
            <a:r>
              <a:rPr lang="en-US" sz="2200" dirty="0">
                <a:effectLst/>
              </a:rPr>
              <a:t>I carefully consider the ramifications of refusing the assignment.</a:t>
            </a:r>
          </a:p>
          <a:p>
            <a:pPr fontAlgn="ctr"/>
            <a:r>
              <a:rPr lang="en-US" sz="2200" dirty="0">
                <a:effectLst/>
              </a:rPr>
              <a:t>I say "maybe," "I'll let you know," or "I'll get back to you with an answer," only if I truly need time to think about it. Also, I provide reasons for postponing my decision.</a:t>
            </a:r>
          </a:p>
          <a:p>
            <a:pPr fontAlgn="ctr"/>
            <a:r>
              <a:rPr lang="en-US" sz="2200" dirty="0">
                <a:effectLst/>
              </a:rPr>
              <a:t>I discuss the situation with my supervisor when I unquestionably do not have the time to commit, and I know that declining will have severe consequences. I ask my boss to either support my decision to refuse the assignment or to eliminate some of my existing responsibilities. </a:t>
            </a:r>
          </a:p>
          <a:p>
            <a:endParaRPr lang="en-US" dirty="0"/>
          </a:p>
        </p:txBody>
      </p:sp>
    </p:spTree>
    <p:extLst>
      <p:ext uri="{BB962C8B-B14F-4D97-AF65-F5344CB8AC3E}">
        <p14:creationId xmlns:p14="http://schemas.microsoft.com/office/powerpoint/2010/main" val="23589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2209800" y="1060451"/>
            <a:ext cx="7772400" cy="1320800"/>
          </a:xfrm>
        </p:spPr>
        <p:txBody>
          <a:bodyPr>
            <a:normAutofit/>
          </a:bodyPr>
          <a:lstStyle/>
          <a:p>
            <a:pPr eaLnBrk="1" hangingPunct="1"/>
            <a:r>
              <a:rPr lang="en-US" altLang="en-US" sz="6600" dirty="0"/>
              <a:t>$86,400</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2895600" y="3136900"/>
            <a:ext cx="6400800" cy="2578100"/>
          </a:xfrm>
        </p:spPr>
        <p:txBody>
          <a:bodyPr rtlCol="0">
            <a:normAutofit lnSpcReduction="10000"/>
          </a:bodyPr>
          <a:lstStyle/>
          <a:p>
            <a:pPr>
              <a:defRPr/>
            </a:pPr>
            <a:r>
              <a:rPr lang="en-US" sz="6600" b="1" dirty="0">
                <a:latin typeface="+mj-lt"/>
              </a:rPr>
              <a:t>86,400</a:t>
            </a:r>
          </a:p>
          <a:p>
            <a:pPr>
              <a:defRPr/>
            </a:pPr>
            <a:r>
              <a:rPr lang="en-US" sz="6600" b="1" dirty="0">
                <a:latin typeface="+mj-lt"/>
              </a:rPr>
              <a:t>Seconds</a:t>
            </a:r>
          </a:p>
          <a:p>
            <a:pPr algn="l">
              <a:defRPr/>
            </a:pPr>
            <a:endParaRPr lang="en-US" dirty="0"/>
          </a:p>
        </p:txBody>
      </p:sp>
    </p:spTree>
    <p:extLst>
      <p:ext uri="{BB962C8B-B14F-4D97-AF65-F5344CB8AC3E}">
        <p14:creationId xmlns:p14="http://schemas.microsoft.com/office/powerpoint/2010/main" val="1316558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9493">
                                            <p:txEl>
                                              <p:pRg st="0" end="0"/>
                                            </p:txEl>
                                          </p:spTgt>
                                        </p:tgtEl>
                                        <p:attrNameLst>
                                          <p:attrName>style.visibility</p:attrName>
                                        </p:attrNameLst>
                                      </p:cBhvr>
                                      <p:to>
                                        <p:strVal val="visible"/>
                                      </p:to>
                                    </p:set>
                                    <p:animEffect transition="in" filter="fade">
                                      <p:cBhvr>
                                        <p:cTn id="7" dur="500"/>
                                        <p:tgtEl>
                                          <p:spTgt spid="31949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9493">
                                            <p:txEl>
                                              <p:pRg st="1" end="1"/>
                                            </p:txEl>
                                          </p:spTgt>
                                        </p:tgtEl>
                                        <p:attrNameLst>
                                          <p:attrName>style.visibility</p:attrName>
                                        </p:attrNameLst>
                                      </p:cBhvr>
                                      <p:to>
                                        <p:strVal val="visible"/>
                                      </p:to>
                                    </p:set>
                                    <p:animEffect transition="in" filter="fade">
                                      <p:cBhvr>
                                        <p:cTn id="10" dur="500"/>
                                        <p:tgtEl>
                                          <p:spTgt spid="3194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2209800" y="2130426"/>
            <a:ext cx="7772400" cy="1686423"/>
          </a:xfrm>
        </p:spPr>
        <p:txBody>
          <a:bodyPr>
            <a:normAutofit/>
          </a:bodyPr>
          <a:lstStyle/>
          <a:p>
            <a:pPr eaLnBrk="1" hangingPunct="1"/>
            <a:r>
              <a:rPr lang="en-US" altLang="en-US" sz="6600" dirty="0"/>
              <a:t>Q and A</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2895600" y="3962400"/>
            <a:ext cx="6400800" cy="1752600"/>
          </a:xfrm>
        </p:spPr>
        <p:txBody>
          <a:bodyPr rtlCol="0">
            <a:normAutofit/>
          </a:bodyPr>
          <a:lstStyle/>
          <a:p>
            <a:pPr>
              <a:defRPr/>
            </a:pPr>
            <a:endParaRPr lang="en-US" dirty="0"/>
          </a:p>
          <a:p>
            <a:pPr algn="l">
              <a:defRPr/>
            </a:pPr>
            <a:endParaRPr lang="en-US" dirty="0"/>
          </a:p>
        </p:txBody>
      </p:sp>
    </p:spTree>
    <p:extLst>
      <p:ext uri="{BB962C8B-B14F-4D97-AF65-F5344CB8AC3E}">
        <p14:creationId xmlns:p14="http://schemas.microsoft.com/office/powerpoint/2010/main" val="39017232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9F71-7DBC-2CA9-52DE-4D1135A429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C3FD7C-D7B2-569A-6A1C-0A8F0A494BF9}"/>
              </a:ext>
            </a:extLst>
          </p:cNvPr>
          <p:cNvSpPr>
            <a:spLocks noGrp="1"/>
          </p:cNvSpPr>
          <p:nvPr>
            <p:ph idx="1"/>
          </p:nvPr>
        </p:nvSpPr>
        <p:spPr/>
        <p:txBody>
          <a:bodyPr>
            <a:normAutofit/>
          </a:bodyPr>
          <a:lstStyle/>
          <a:p>
            <a:pPr marL="0" indent="0" algn="ctr">
              <a:buNone/>
            </a:pPr>
            <a:r>
              <a:rPr lang="en-US" sz="6600" dirty="0"/>
              <a:t>Thank You</a:t>
            </a:r>
          </a:p>
        </p:txBody>
      </p:sp>
    </p:spTree>
    <p:extLst>
      <p:ext uri="{BB962C8B-B14F-4D97-AF65-F5344CB8AC3E}">
        <p14:creationId xmlns:p14="http://schemas.microsoft.com/office/powerpoint/2010/main" val="242710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887299D-C7BC-40B6-A554-E99EB1142BAD}"/>
              </a:ext>
            </a:extLst>
          </p:cNvPr>
          <p:cNvSpPr>
            <a:spLocks noGrp="1" noChangeArrowheads="1"/>
          </p:cNvSpPr>
          <p:nvPr>
            <p:ph type="title"/>
          </p:nvPr>
        </p:nvSpPr>
        <p:spPr>
          <a:xfrm>
            <a:off x="1919288" y="152399"/>
            <a:ext cx="8443912" cy="1393135"/>
          </a:xfrm>
        </p:spPr>
        <p:txBody>
          <a:bodyPr>
            <a:normAutofit/>
          </a:bodyPr>
          <a:lstStyle/>
          <a:p>
            <a:pPr eaLnBrk="1" hangingPunct="1"/>
            <a:r>
              <a:rPr lang="en-US" altLang="en-US" sz="4800" dirty="0"/>
              <a:t>The Opportunity</a:t>
            </a:r>
          </a:p>
        </p:txBody>
      </p:sp>
      <p:sp>
        <p:nvSpPr>
          <p:cNvPr id="7171" name="Rectangle 3">
            <a:extLst>
              <a:ext uri="{FF2B5EF4-FFF2-40B4-BE49-F238E27FC236}">
                <a16:creationId xmlns:a16="http://schemas.microsoft.com/office/drawing/2014/main" id="{C54F978B-8752-4527-BD6B-039AD248C4C7}"/>
              </a:ext>
            </a:extLst>
          </p:cNvPr>
          <p:cNvSpPr>
            <a:spLocks noGrp="1" noChangeArrowheads="1"/>
          </p:cNvSpPr>
          <p:nvPr>
            <p:ph idx="1"/>
          </p:nvPr>
        </p:nvSpPr>
        <p:spPr>
          <a:xfrm>
            <a:off x="2025650" y="1701800"/>
            <a:ext cx="8229600" cy="4271964"/>
          </a:xfrm>
        </p:spPr>
        <p:txBody>
          <a:bodyPr>
            <a:normAutofit/>
          </a:bodyPr>
          <a:lstStyle/>
          <a:p>
            <a:pPr>
              <a:spcBef>
                <a:spcPct val="0"/>
              </a:spcBef>
              <a:spcAft>
                <a:spcPts val="600"/>
              </a:spcAft>
              <a:defRPr/>
            </a:pPr>
            <a:r>
              <a:rPr lang="en-US" altLang="en-US" sz="2400" dirty="0"/>
              <a:t>We can conquer the "tyranny of the urgent" with careful analysis and planning</a:t>
            </a:r>
          </a:p>
          <a:p>
            <a:pPr>
              <a:spcBef>
                <a:spcPct val="0"/>
              </a:spcBef>
              <a:spcAft>
                <a:spcPts val="600"/>
              </a:spcAft>
              <a:defRPr/>
            </a:pPr>
            <a:r>
              <a:rPr lang="en-US" altLang="en-US" sz="2400" dirty="0"/>
              <a:t>We will focus on activities related to our goals – not those of others</a:t>
            </a:r>
          </a:p>
          <a:p>
            <a:pPr>
              <a:spcBef>
                <a:spcPct val="0"/>
              </a:spcBef>
              <a:spcAft>
                <a:spcPts val="600"/>
              </a:spcAft>
              <a:defRPr/>
            </a:pPr>
            <a:r>
              <a:rPr lang="en-US" altLang="en-US" sz="2400" dirty="0"/>
              <a:t>We can avoid our personal time management "trouble spots“</a:t>
            </a:r>
          </a:p>
          <a:p>
            <a:pPr>
              <a:spcBef>
                <a:spcPct val="0"/>
              </a:spcBef>
              <a:spcAft>
                <a:spcPts val="600"/>
              </a:spcAft>
              <a:defRPr/>
            </a:pPr>
            <a:r>
              <a:rPr lang="en-US" altLang="en-US" sz="2400" dirty="0"/>
              <a:t>We can accomplish what we set out to do – with time to spare!</a:t>
            </a:r>
          </a:p>
          <a:p>
            <a:pPr eaLnBrk="1" hangingPunct="1">
              <a:lnSpc>
                <a:spcPct val="90000"/>
              </a:lnSpc>
              <a:defRPr/>
            </a:pPr>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D982EE8-DFF3-4D2A-A41B-BDB3A583901E}"/>
              </a:ext>
            </a:extLst>
          </p:cNvPr>
          <p:cNvSpPr>
            <a:spLocks noGrp="1" noChangeArrowheads="1"/>
          </p:cNvSpPr>
          <p:nvPr>
            <p:ph type="title"/>
          </p:nvPr>
        </p:nvSpPr>
        <p:spPr>
          <a:xfrm>
            <a:off x="1865313" y="228600"/>
            <a:ext cx="8445500" cy="1371600"/>
          </a:xfrm>
        </p:spPr>
        <p:txBody>
          <a:bodyPr>
            <a:normAutofit/>
          </a:bodyPr>
          <a:lstStyle/>
          <a:p>
            <a:pPr eaLnBrk="1" hangingPunct="1"/>
            <a:r>
              <a:rPr lang="en-US" altLang="en-US" sz="4800" dirty="0"/>
              <a:t>Assumptions</a:t>
            </a:r>
          </a:p>
        </p:txBody>
      </p:sp>
      <p:sp>
        <p:nvSpPr>
          <p:cNvPr id="9219" name="Rectangle 3">
            <a:extLst>
              <a:ext uri="{FF2B5EF4-FFF2-40B4-BE49-F238E27FC236}">
                <a16:creationId xmlns:a16="http://schemas.microsoft.com/office/drawing/2014/main" id="{B75C9E09-8495-4969-8A6C-B3412F00A1C0}"/>
              </a:ext>
            </a:extLst>
          </p:cNvPr>
          <p:cNvSpPr>
            <a:spLocks noGrp="1" noChangeArrowheads="1"/>
          </p:cNvSpPr>
          <p:nvPr>
            <p:ph idx="1"/>
          </p:nvPr>
        </p:nvSpPr>
        <p:spPr>
          <a:xfrm>
            <a:off x="2201863" y="1987826"/>
            <a:ext cx="7772400" cy="3727174"/>
          </a:xfrm>
        </p:spPr>
        <p:txBody>
          <a:bodyPr>
            <a:noAutofit/>
          </a:bodyPr>
          <a:lstStyle/>
          <a:p>
            <a:pPr>
              <a:spcBef>
                <a:spcPct val="0"/>
              </a:spcBef>
              <a:spcAft>
                <a:spcPts val="1200"/>
              </a:spcAft>
              <a:defRPr/>
            </a:pPr>
            <a:r>
              <a:rPr lang="en-US" altLang="en-US" sz="2800" dirty="0"/>
              <a:t>Planning is everything</a:t>
            </a:r>
          </a:p>
          <a:p>
            <a:pPr>
              <a:spcBef>
                <a:spcPct val="0"/>
              </a:spcBef>
              <a:spcAft>
                <a:spcPts val="1200"/>
              </a:spcAft>
              <a:defRPr/>
            </a:pPr>
            <a:r>
              <a:rPr lang="en-US" altLang="en-US" sz="2800" dirty="0"/>
              <a:t>Tradition fosters inefficiency </a:t>
            </a:r>
          </a:p>
          <a:p>
            <a:pPr>
              <a:spcBef>
                <a:spcPct val="0"/>
              </a:spcBef>
              <a:spcAft>
                <a:spcPts val="1200"/>
              </a:spcAft>
              <a:defRPr/>
            </a:pPr>
            <a:r>
              <a:rPr lang="en-US" altLang="en-US" sz="2800" dirty="0"/>
              <a:t>Being the answer person, while flattering, hinders us from achieving greater things </a:t>
            </a:r>
          </a:p>
          <a:p>
            <a:pPr>
              <a:spcBef>
                <a:spcPct val="0"/>
              </a:spcBef>
              <a:spcAft>
                <a:spcPts val="1200"/>
              </a:spcAft>
              <a:defRPr/>
            </a:pPr>
            <a:r>
              <a:rPr lang="en-US" altLang="en-US" sz="2800" dirty="0"/>
              <a:t>We can’t do it all </a:t>
            </a:r>
          </a:p>
          <a:p>
            <a:pPr>
              <a:spcBef>
                <a:spcPct val="0"/>
              </a:spcBef>
              <a:spcAft>
                <a:spcPts val="1200"/>
              </a:spcAft>
              <a:defRPr/>
            </a:pPr>
            <a:r>
              <a:rPr lang="en-US" altLang="en-US" sz="2800" dirty="0"/>
              <a:t>Sometimes we are our own worst enemy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C986-46F6-90AB-841F-90FC6AD5EB7D}"/>
              </a:ext>
            </a:extLst>
          </p:cNvPr>
          <p:cNvSpPr>
            <a:spLocks noGrp="1"/>
          </p:cNvSpPr>
          <p:nvPr>
            <p:ph type="title"/>
          </p:nvPr>
        </p:nvSpPr>
        <p:spPr>
          <a:xfrm>
            <a:off x="913795" y="337930"/>
            <a:ext cx="10353761" cy="1267241"/>
          </a:xfrm>
        </p:spPr>
        <p:txBody>
          <a:bodyPr>
            <a:normAutofit/>
          </a:bodyPr>
          <a:lstStyle/>
          <a:p>
            <a:r>
              <a:rPr lang="en-US" sz="4800" dirty="0"/>
              <a:t>Planning is everything</a:t>
            </a:r>
          </a:p>
        </p:txBody>
      </p:sp>
      <p:sp>
        <p:nvSpPr>
          <p:cNvPr id="3" name="Content Placeholder 2">
            <a:extLst>
              <a:ext uri="{FF2B5EF4-FFF2-40B4-BE49-F238E27FC236}">
                <a16:creationId xmlns:a16="http://schemas.microsoft.com/office/drawing/2014/main" id="{F4D43240-248D-3E49-637C-435DFF2CE628}"/>
              </a:ext>
            </a:extLst>
          </p:cNvPr>
          <p:cNvSpPr>
            <a:spLocks noGrp="1"/>
          </p:cNvSpPr>
          <p:nvPr>
            <p:ph idx="1"/>
          </p:nvPr>
        </p:nvSpPr>
        <p:spPr>
          <a:xfrm>
            <a:off x="869069" y="1764196"/>
            <a:ext cx="10353762" cy="4442791"/>
          </a:xfrm>
        </p:spPr>
        <p:txBody>
          <a:bodyPr>
            <a:normAutofit/>
          </a:bodyPr>
          <a:lstStyle/>
          <a:p>
            <a:r>
              <a:rPr lang="en-US" dirty="0"/>
              <a:t>…</a:t>
            </a:r>
            <a:r>
              <a:rPr lang="en-US" sz="2400" dirty="0"/>
              <a:t>but plans are garbage</a:t>
            </a:r>
          </a:p>
          <a:p>
            <a:pPr lvl="1"/>
            <a:r>
              <a:rPr lang="en-US" sz="2400" dirty="0"/>
              <a:t>Have contingency plans</a:t>
            </a:r>
          </a:p>
          <a:p>
            <a:r>
              <a:rPr lang="en-US" sz="2400" dirty="0"/>
              <a:t>If we don’t know where we’re going, any road will get us there</a:t>
            </a:r>
          </a:p>
          <a:p>
            <a:pPr lvl="1"/>
            <a:r>
              <a:rPr lang="en-US" sz="2400" dirty="0"/>
              <a:t>Without a plan, we get what we get</a:t>
            </a:r>
          </a:p>
          <a:p>
            <a:r>
              <a:rPr lang="en-US" sz="2400" dirty="0"/>
              <a:t>Focus on what’s important</a:t>
            </a:r>
          </a:p>
          <a:p>
            <a:pPr lvl="1"/>
            <a:r>
              <a:rPr lang="en-US" sz="2400" dirty="0"/>
              <a:t>Prioritize the plan</a:t>
            </a:r>
          </a:p>
          <a:p>
            <a:r>
              <a:rPr lang="en-US" sz="2400" dirty="0"/>
              <a:t>What gets measured, gets done</a:t>
            </a:r>
          </a:p>
          <a:p>
            <a:pPr lvl="1"/>
            <a:r>
              <a:rPr lang="en-US" sz="2400" dirty="0"/>
              <a:t>Evaluating against the plan is how we improve time usage</a:t>
            </a:r>
          </a:p>
          <a:p>
            <a:endParaRPr lang="en-US" sz="2400" dirty="0"/>
          </a:p>
        </p:txBody>
      </p:sp>
    </p:spTree>
    <p:extLst>
      <p:ext uri="{BB962C8B-B14F-4D97-AF65-F5344CB8AC3E}">
        <p14:creationId xmlns:p14="http://schemas.microsoft.com/office/powerpoint/2010/main" val="244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3BBF0C2-FBE8-4676-BE7A-1E7EF381E607}"/>
              </a:ext>
            </a:extLst>
          </p:cNvPr>
          <p:cNvSpPr>
            <a:spLocks noGrp="1" noChangeArrowheads="1"/>
          </p:cNvSpPr>
          <p:nvPr>
            <p:ph type="title"/>
          </p:nvPr>
        </p:nvSpPr>
        <p:spPr>
          <a:xfrm>
            <a:off x="1352550" y="203199"/>
            <a:ext cx="8867775" cy="1625601"/>
          </a:xfrm>
        </p:spPr>
        <p:txBody>
          <a:bodyPr>
            <a:normAutofit/>
          </a:bodyPr>
          <a:lstStyle/>
          <a:p>
            <a:pPr eaLnBrk="1" hangingPunct="1"/>
            <a:r>
              <a:rPr lang="en-US" altLang="en-US" sz="4000" dirty="0"/>
              <a:t>  </a:t>
            </a:r>
            <a:r>
              <a:rPr lang="en-US" altLang="en-US" sz="4800" dirty="0"/>
              <a:t>Prioritize Your Activities </a:t>
            </a:r>
          </a:p>
        </p:txBody>
      </p:sp>
      <p:sp>
        <p:nvSpPr>
          <p:cNvPr id="19459" name="Rectangle 3">
            <a:extLst>
              <a:ext uri="{FF2B5EF4-FFF2-40B4-BE49-F238E27FC236}">
                <a16:creationId xmlns:a16="http://schemas.microsoft.com/office/drawing/2014/main" id="{F05BD316-BE38-4E90-9CC0-8CFE9F14EDD0}"/>
              </a:ext>
            </a:extLst>
          </p:cNvPr>
          <p:cNvSpPr>
            <a:spLocks noGrp="1" noChangeArrowheads="1"/>
          </p:cNvSpPr>
          <p:nvPr>
            <p:ph idx="1"/>
          </p:nvPr>
        </p:nvSpPr>
        <p:spPr>
          <a:xfrm>
            <a:off x="2362200" y="2012950"/>
            <a:ext cx="7848600" cy="4113214"/>
          </a:xfrm>
        </p:spPr>
        <p:txBody>
          <a:bodyPr/>
          <a:lstStyle/>
          <a:p>
            <a:pPr eaLnBrk="1" hangingPunct="1">
              <a:defRPr/>
            </a:pPr>
            <a:endParaRPr lang="en-US" altLang="en-US" sz="1000" dirty="0"/>
          </a:p>
          <a:p>
            <a:pPr>
              <a:spcBef>
                <a:spcPct val="0"/>
              </a:spcBef>
              <a:spcAft>
                <a:spcPts val="1200"/>
              </a:spcAft>
              <a:defRPr/>
            </a:pPr>
            <a:r>
              <a:rPr lang="en-US" altLang="en-US" sz="2800" dirty="0"/>
              <a:t>High-payoff activities</a:t>
            </a:r>
          </a:p>
          <a:p>
            <a:pPr>
              <a:spcBef>
                <a:spcPct val="0"/>
              </a:spcBef>
              <a:spcAft>
                <a:spcPts val="1200"/>
              </a:spcAft>
              <a:defRPr/>
            </a:pPr>
            <a:r>
              <a:rPr lang="en-US" altLang="en-US" sz="2800" dirty="0"/>
              <a:t>Low-payoff activities</a:t>
            </a:r>
          </a:p>
        </p:txBody>
      </p:sp>
      <p:pic>
        <p:nvPicPr>
          <p:cNvPr id="2" name="Picture 1">
            <a:extLst>
              <a:ext uri="{FF2B5EF4-FFF2-40B4-BE49-F238E27FC236}">
                <a16:creationId xmlns:a16="http://schemas.microsoft.com/office/drawing/2014/main" id="{82501C06-C643-4F41-8C0A-1314231C0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58009"/>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913795" y="609601"/>
            <a:ext cx="10353761" cy="1123950"/>
          </a:xfrm>
        </p:spPr>
        <p:txBody>
          <a:bodyPr>
            <a:normAutofit/>
          </a:bodyPr>
          <a:lstStyle/>
          <a:p>
            <a:pPr algn="ctr" eaLnBrk="1" hangingPunct="1"/>
            <a:r>
              <a:rPr lang="en-US" sz="4800" dirty="0"/>
              <a:t>Tyranny of the Urgent</a:t>
            </a:r>
          </a:p>
        </p:txBody>
      </p:sp>
      <p:sp>
        <p:nvSpPr>
          <p:cNvPr id="6" name="Rectangle 5"/>
          <p:cNvSpPr/>
          <p:nvPr/>
        </p:nvSpPr>
        <p:spPr>
          <a:xfrm>
            <a:off x="4724400" y="2514600"/>
            <a:ext cx="1447800" cy="1447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1</a:t>
            </a:r>
          </a:p>
        </p:txBody>
      </p:sp>
      <p:sp>
        <p:nvSpPr>
          <p:cNvPr id="7" name="Rectangle 6"/>
          <p:cNvSpPr/>
          <p:nvPr/>
        </p:nvSpPr>
        <p:spPr>
          <a:xfrm>
            <a:off x="6172200" y="3962400"/>
            <a:ext cx="1447800" cy="1447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4</a:t>
            </a:r>
          </a:p>
        </p:txBody>
      </p:sp>
      <p:sp>
        <p:nvSpPr>
          <p:cNvPr id="8" name="Rectangle 7"/>
          <p:cNvSpPr/>
          <p:nvPr/>
        </p:nvSpPr>
        <p:spPr>
          <a:xfrm>
            <a:off x="6172200" y="2514600"/>
            <a:ext cx="1447800" cy="1447800"/>
          </a:xfrm>
          <a:prstGeom prst="rect">
            <a:avLst/>
          </a:prstGeom>
          <a:solidFill>
            <a:srgbClr val="FCCD0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2</a:t>
            </a:r>
          </a:p>
        </p:txBody>
      </p:sp>
      <p:sp>
        <p:nvSpPr>
          <p:cNvPr id="9" name="Rectangle 8"/>
          <p:cNvSpPr/>
          <p:nvPr/>
        </p:nvSpPr>
        <p:spPr>
          <a:xfrm>
            <a:off x="4724400" y="3962400"/>
            <a:ext cx="1447800" cy="1447800"/>
          </a:xfrm>
          <a:prstGeom prst="rect">
            <a:avLst/>
          </a:prstGeom>
          <a:solidFill>
            <a:srgbClr val="EBD44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3</a:t>
            </a:r>
          </a:p>
        </p:txBody>
      </p:sp>
      <p:sp>
        <p:nvSpPr>
          <p:cNvPr id="93193" name="TextBox 9"/>
          <p:cNvSpPr txBox="1">
            <a:spLocks noChangeArrowheads="1"/>
          </p:cNvSpPr>
          <p:nvPr/>
        </p:nvSpPr>
        <p:spPr bwMode="auto">
          <a:xfrm rot="-5400000">
            <a:off x="3233738" y="3548063"/>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a:solidFill>
                  <a:schemeClr val="tx2">
                    <a:lumMod val="40000"/>
                    <a:lumOff val="60000"/>
                  </a:schemeClr>
                </a:solidFill>
                <a:latin typeface="Calibri" pitchFamily="34" charset="0"/>
              </a:rPr>
              <a:t>Importance</a:t>
            </a:r>
          </a:p>
        </p:txBody>
      </p:sp>
      <p:sp>
        <p:nvSpPr>
          <p:cNvPr id="93194" name="TextBox 10"/>
          <p:cNvSpPr txBox="1">
            <a:spLocks noChangeArrowheads="1"/>
          </p:cNvSpPr>
          <p:nvPr/>
        </p:nvSpPr>
        <p:spPr bwMode="auto">
          <a:xfrm>
            <a:off x="5410200" y="1828801"/>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a:solidFill>
                  <a:schemeClr val="tx2">
                    <a:lumMod val="40000"/>
                    <a:lumOff val="60000"/>
                  </a:schemeClr>
                </a:solidFill>
                <a:latin typeface="Calibri" pitchFamily="34" charset="0"/>
              </a:rPr>
              <a:t>Urgency</a:t>
            </a:r>
          </a:p>
        </p:txBody>
      </p:sp>
      <p:cxnSp>
        <p:nvCxnSpPr>
          <p:cNvPr id="13" name="Straight Arrow Connector 12"/>
          <p:cNvCxnSpPr/>
          <p:nvPr/>
        </p:nvCxnSpPr>
        <p:spPr>
          <a:xfrm flipV="1">
            <a:off x="4572000" y="2667000"/>
            <a:ext cx="0" cy="2590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76800" y="2362200"/>
            <a:ext cx="2514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3581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58000" y="3581400"/>
            <a:ext cx="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791200" y="3505200"/>
            <a:ext cx="762000" cy="838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193"/>
                                        </p:tgtEl>
                                        <p:attrNameLst>
                                          <p:attrName>style.visibility</p:attrName>
                                        </p:attrNameLst>
                                      </p:cBhvr>
                                      <p:to>
                                        <p:strVal val="visible"/>
                                      </p:to>
                                    </p:set>
                                    <p:animEffect transition="in" filter="fade">
                                      <p:cBhvr>
                                        <p:cTn id="19" dur="2000"/>
                                        <p:tgtEl>
                                          <p:spTgt spid="931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194"/>
                                        </p:tgtEl>
                                        <p:attrNameLst>
                                          <p:attrName>style.visibility</p:attrName>
                                        </p:attrNameLst>
                                      </p:cBhvr>
                                      <p:to>
                                        <p:strVal val="visible"/>
                                      </p:to>
                                    </p:set>
                                    <p:animEffect transition="in" filter="fade">
                                      <p:cBhvr>
                                        <p:cTn id="22" dur="2000"/>
                                        <p:tgtEl>
                                          <p:spTgt spid="93194"/>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3193" grpId="0"/>
      <p:bldP spid="93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913795" y="457202"/>
            <a:ext cx="10353761" cy="1295399"/>
          </a:xfrm>
        </p:spPr>
        <p:txBody>
          <a:bodyPr>
            <a:noAutofit/>
          </a:bodyPr>
          <a:lstStyle/>
          <a:p>
            <a:pPr algn="ctr" eaLnBrk="1" hangingPunct="1"/>
            <a:r>
              <a:rPr lang="en-US" sz="4800" dirty="0"/>
              <a:t>Prioritization of the important</a:t>
            </a:r>
          </a:p>
        </p:txBody>
      </p:sp>
      <p:sp>
        <p:nvSpPr>
          <p:cNvPr id="6" name="Rectangle 5"/>
          <p:cNvSpPr/>
          <p:nvPr/>
        </p:nvSpPr>
        <p:spPr>
          <a:xfrm>
            <a:off x="4724400" y="2514600"/>
            <a:ext cx="1447800" cy="1447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1</a:t>
            </a:r>
          </a:p>
        </p:txBody>
      </p:sp>
      <p:sp>
        <p:nvSpPr>
          <p:cNvPr id="7" name="Rectangle 6"/>
          <p:cNvSpPr/>
          <p:nvPr/>
        </p:nvSpPr>
        <p:spPr>
          <a:xfrm>
            <a:off x="6172200" y="3962400"/>
            <a:ext cx="1447800" cy="1447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4</a:t>
            </a:r>
          </a:p>
        </p:txBody>
      </p:sp>
      <p:sp>
        <p:nvSpPr>
          <p:cNvPr id="8" name="Rectangle 7"/>
          <p:cNvSpPr/>
          <p:nvPr/>
        </p:nvSpPr>
        <p:spPr>
          <a:xfrm>
            <a:off x="6172200" y="2514600"/>
            <a:ext cx="1447800" cy="1447800"/>
          </a:xfrm>
          <a:prstGeom prst="rect">
            <a:avLst/>
          </a:prstGeom>
          <a:solidFill>
            <a:srgbClr val="FCCD0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2</a:t>
            </a:r>
          </a:p>
        </p:txBody>
      </p:sp>
      <p:sp>
        <p:nvSpPr>
          <p:cNvPr id="9" name="Rectangle 8"/>
          <p:cNvSpPr/>
          <p:nvPr/>
        </p:nvSpPr>
        <p:spPr>
          <a:xfrm>
            <a:off x="4724400" y="3962400"/>
            <a:ext cx="1447800" cy="1447800"/>
          </a:xfrm>
          <a:prstGeom prst="rect">
            <a:avLst/>
          </a:prstGeom>
          <a:solidFill>
            <a:srgbClr val="EBD44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t>3</a:t>
            </a:r>
          </a:p>
        </p:txBody>
      </p:sp>
      <p:sp>
        <p:nvSpPr>
          <p:cNvPr id="94217" name="TextBox 9"/>
          <p:cNvSpPr txBox="1">
            <a:spLocks noChangeArrowheads="1"/>
          </p:cNvSpPr>
          <p:nvPr/>
        </p:nvSpPr>
        <p:spPr bwMode="auto">
          <a:xfrm rot="-5400000">
            <a:off x="3233738" y="3548063"/>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a:solidFill>
                  <a:schemeClr val="tx2">
                    <a:lumMod val="40000"/>
                    <a:lumOff val="60000"/>
                  </a:schemeClr>
                </a:solidFill>
                <a:latin typeface="Calibri" pitchFamily="34" charset="0"/>
              </a:rPr>
              <a:t>Importance</a:t>
            </a:r>
          </a:p>
        </p:txBody>
      </p:sp>
      <p:sp>
        <p:nvSpPr>
          <p:cNvPr id="94218" name="TextBox 10"/>
          <p:cNvSpPr txBox="1">
            <a:spLocks noChangeArrowheads="1"/>
          </p:cNvSpPr>
          <p:nvPr/>
        </p:nvSpPr>
        <p:spPr bwMode="auto">
          <a:xfrm>
            <a:off x="5410200" y="1828801"/>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dirty="0">
                <a:solidFill>
                  <a:schemeClr val="tx2">
                    <a:lumMod val="40000"/>
                    <a:lumOff val="60000"/>
                  </a:schemeClr>
                </a:solidFill>
                <a:latin typeface="Calibri" pitchFamily="34" charset="0"/>
              </a:rPr>
              <a:t>Urgency</a:t>
            </a:r>
          </a:p>
        </p:txBody>
      </p:sp>
      <p:cxnSp>
        <p:nvCxnSpPr>
          <p:cNvPr id="13" name="Straight Arrow Connector 12"/>
          <p:cNvCxnSpPr/>
          <p:nvPr/>
        </p:nvCxnSpPr>
        <p:spPr>
          <a:xfrm flipV="1">
            <a:off x="4572000" y="2667000"/>
            <a:ext cx="0" cy="2590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76800" y="2362200"/>
            <a:ext cx="2514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15000" y="3276600"/>
            <a:ext cx="914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5000" y="4724400"/>
            <a:ext cx="838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715000" y="3505200"/>
            <a:ext cx="838200" cy="914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217"/>
                                        </p:tgtEl>
                                        <p:attrNameLst>
                                          <p:attrName>style.visibility</p:attrName>
                                        </p:attrNameLst>
                                      </p:cBhvr>
                                      <p:to>
                                        <p:strVal val="visible"/>
                                      </p:to>
                                    </p:set>
                                    <p:animEffect transition="in" filter="fade">
                                      <p:cBhvr>
                                        <p:cTn id="19" dur="2000"/>
                                        <p:tgtEl>
                                          <p:spTgt spid="942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4218"/>
                                        </p:tgtEl>
                                        <p:attrNameLst>
                                          <p:attrName>style.visibility</p:attrName>
                                        </p:attrNameLst>
                                      </p:cBhvr>
                                      <p:to>
                                        <p:strVal val="visible"/>
                                      </p:to>
                                    </p:set>
                                    <p:animEffect transition="in" filter="fade">
                                      <p:cBhvr>
                                        <p:cTn id="22" dur="2000"/>
                                        <p:tgtEl>
                                          <p:spTgt spid="94218"/>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4217" grpId="0"/>
      <p:bldP spid="94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1073150" y="407505"/>
            <a:ext cx="9855200" cy="1319696"/>
          </a:xfrm>
        </p:spPr>
        <p:txBody>
          <a:bodyPr>
            <a:normAutofit/>
          </a:bodyPr>
          <a:lstStyle/>
          <a:p>
            <a:pPr eaLnBrk="1" hangingPunct="1"/>
            <a:r>
              <a:rPr lang="en-US" altLang="en-US" dirty="0"/>
              <a:t>Identify your priorities</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2895600" y="2678597"/>
            <a:ext cx="6400800" cy="1157907"/>
          </a:xfrm>
        </p:spPr>
        <p:txBody>
          <a:bodyPr rtlCol="0">
            <a:normAutofit/>
          </a:bodyPr>
          <a:lstStyle/>
          <a:p>
            <a:pPr>
              <a:defRPr/>
            </a:pPr>
            <a:r>
              <a:rPr lang="en-US" dirty="0"/>
              <a:t>Who decides if you satisfied their priorities every day?</a:t>
            </a:r>
          </a:p>
          <a:p>
            <a:pPr>
              <a:defRPr/>
            </a:pPr>
            <a:endParaRPr lang="en-US" dirty="0"/>
          </a:p>
          <a:p>
            <a:pPr algn="l">
              <a:defRPr/>
            </a:pPr>
            <a:endParaRPr lang="en-US" dirty="0"/>
          </a:p>
        </p:txBody>
      </p:sp>
      <p:graphicFrame>
        <p:nvGraphicFramePr>
          <p:cNvPr id="5" name="Table 4">
            <a:extLst>
              <a:ext uri="{FF2B5EF4-FFF2-40B4-BE49-F238E27FC236}">
                <a16:creationId xmlns:a16="http://schemas.microsoft.com/office/drawing/2014/main" id="{218B916C-FD80-C8C9-C61A-E3250D37363C}"/>
              </a:ext>
            </a:extLst>
          </p:cNvPr>
          <p:cNvGraphicFramePr>
            <a:graphicFrameLocks noGrp="1"/>
          </p:cNvGraphicFramePr>
          <p:nvPr>
            <p:extLst>
              <p:ext uri="{D42A27DB-BD31-4B8C-83A1-F6EECF244321}">
                <p14:modId xmlns:p14="http://schemas.microsoft.com/office/powerpoint/2010/main" val="3681972460"/>
              </p:ext>
            </p:extLst>
          </p:nvPr>
        </p:nvGraphicFramePr>
        <p:xfrm>
          <a:off x="2971800" y="4179404"/>
          <a:ext cx="6400800" cy="1830978"/>
        </p:xfrm>
        <a:graphic>
          <a:graphicData uri="http://schemas.openxmlformats.org/drawingml/2006/table">
            <a:tbl>
              <a:tblPr firstRow="1" firstCol="1" lastRow="1" lastCol="1" bandRow="1" bandCol="1">
                <a:tableStyleId>{5C22544A-7EE6-4342-B048-85BDC9FD1C3A}</a:tableStyleId>
              </a:tblPr>
              <a:tblGrid>
                <a:gridCol w="2333083">
                  <a:extLst>
                    <a:ext uri="{9D8B030D-6E8A-4147-A177-3AD203B41FA5}">
                      <a16:colId xmlns:a16="http://schemas.microsoft.com/office/drawing/2014/main" val="3657853814"/>
                    </a:ext>
                  </a:extLst>
                </a:gridCol>
                <a:gridCol w="780585">
                  <a:extLst>
                    <a:ext uri="{9D8B030D-6E8A-4147-A177-3AD203B41FA5}">
                      <a16:colId xmlns:a16="http://schemas.microsoft.com/office/drawing/2014/main" val="4105043158"/>
                    </a:ext>
                  </a:extLst>
                </a:gridCol>
                <a:gridCol w="2255024">
                  <a:extLst>
                    <a:ext uri="{9D8B030D-6E8A-4147-A177-3AD203B41FA5}">
                      <a16:colId xmlns:a16="http://schemas.microsoft.com/office/drawing/2014/main" val="1240064267"/>
                    </a:ext>
                  </a:extLst>
                </a:gridCol>
                <a:gridCol w="1032108">
                  <a:extLst>
                    <a:ext uri="{9D8B030D-6E8A-4147-A177-3AD203B41FA5}">
                      <a16:colId xmlns:a16="http://schemas.microsoft.com/office/drawing/2014/main" val="1999880520"/>
                    </a:ext>
                  </a:extLst>
                </a:gridCol>
              </a:tblGrid>
              <a:tr h="1830978">
                <a:tc>
                  <a:txBody>
                    <a:bodyPr/>
                    <a:lstStyle/>
                    <a:p>
                      <a:pPr marL="0" marR="0" algn="ctr">
                        <a:spcBef>
                          <a:spcPts val="0"/>
                        </a:spcBef>
                        <a:spcAft>
                          <a:spcPts val="0"/>
                        </a:spcAft>
                      </a:pPr>
                      <a:r>
                        <a:rPr lang="en-US" sz="1200" dirty="0">
                          <a:effectLst/>
                        </a:rPr>
                        <a:t> Priorities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Priority rating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Your boss’s priorities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Priority rating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2159020"/>
                  </a:ext>
                </a:extLst>
              </a:tr>
            </a:tbl>
          </a:graphicData>
        </a:graphic>
      </p:graphicFrame>
    </p:spTree>
    <p:extLst>
      <p:ext uri="{BB962C8B-B14F-4D97-AF65-F5344CB8AC3E}">
        <p14:creationId xmlns:p14="http://schemas.microsoft.com/office/powerpoint/2010/main" val="324166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3194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5A0424-4631-44B5-B022-FFE7B66D9703}"/>
              </a:ext>
            </a:extLst>
          </p:cNvPr>
          <p:cNvSpPr>
            <a:spLocks noGrp="1" noChangeArrowheads="1"/>
          </p:cNvSpPr>
          <p:nvPr>
            <p:ph type="ctrTitle"/>
          </p:nvPr>
        </p:nvSpPr>
        <p:spPr>
          <a:xfrm>
            <a:off x="1301750" y="501927"/>
            <a:ext cx="9220200" cy="1225273"/>
          </a:xfrm>
        </p:spPr>
        <p:txBody>
          <a:bodyPr>
            <a:normAutofit/>
          </a:bodyPr>
          <a:lstStyle/>
          <a:p>
            <a:pPr eaLnBrk="1" hangingPunct="1"/>
            <a:r>
              <a:rPr lang="en-US" altLang="en-US" dirty="0"/>
              <a:t>Plan your Time</a:t>
            </a:r>
          </a:p>
        </p:txBody>
      </p:sp>
      <p:sp>
        <p:nvSpPr>
          <p:cNvPr id="319493" name="Rectangle 5">
            <a:extLst>
              <a:ext uri="{FF2B5EF4-FFF2-40B4-BE49-F238E27FC236}">
                <a16:creationId xmlns:a16="http://schemas.microsoft.com/office/drawing/2014/main" id="{F0D04AC1-676B-4B3A-BF6B-18144E87F382}"/>
              </a:ext>
            </a:extLst>
          </p:cNvPr>
          <p:cNvSpPr>
            <a:spLocks noGrp="1" noChangeArrowheads="1"/>
          </p:cNvSpPr>
          <p:nvPr>
            <p:ph type="subTitle" idx="1"/>
          </p:nvPr>
        </p:nvSpPr>
        <p:spPr>
          <a:xfrm>
            <a:off x="1523999" y="2062371"/>
            <a:ext cx="9135717" cy="4293702"/>
          </a:xfrm>
        </p:spPr>
        <p:txBody>
          <a:bodyPr rtlCol="0">
            <a:normAutofit fontScale="92500" lnSpcReduction="10000"/>
          </a:bodyPr>
          <a:lstStyle/>
          <a:p>
            <a:pPr>
              <a:defRPr/>
            </a:pPr>
            <a:r>
              <a:rPr lang="en-US" sz="2800" dirty="0"/>
              <a:t>Start with a plan everyday</a:t>
            </a:r>
          </a:p>
          <a:p>
            <a:pPr marL="342900" indent="-342900" algn="l">
              <a:buFont typeface="Arial" panose="020B0604020202020204" pitchFamily="34" charset="0"/>
              <a:buChar char="•"/>
              <a:defRPr/>
            </a:pPr>
            <a:r>
              <a:rPr lang="en-US" dirty="0"/>
              <a:t>All ‘A’ and ‘B’ activities with durations listed</a:t>
            </a:r>
          </a:p>
          <a:p>
            <a:pPr marL="800100" lvl="1" indent="-342900" algn="l">
              <a:buFont typeface="Arial" panose="020B0604020202020204" pitchFamily="34" charset="0"/>
              <a:buChar char="•"/>
              <a:defRPr/>
            </a:pPr>
            <a:r>
              <a:rPr lang="en-US" dirty="0"/>
              <a:t>Include non- work- related activities</a:t>
            </a:r>
          </a:p>
          <a:p>
            <a:pPr marL="342900" indent="-342900" algn="l">
              <a:buFont typeface="Arial" panose="020B0604020202020204" pitchFamily="34" charset="0"/>
              <a:buChar char="•"/>
              <a:defRPr/>
            </a:pPr>
            <a:r>
              <a:rPr lang="en-US" dirty="0"/>
              <a:t>Question why you’re doing what you’re doing</a:t>
            </a:r>
          </a:p>
          <a:p>
            <a:pPr marL="342900" indent="-342900" algn="l">
              <a:buFont typeface="Arial" panose="020B0604020202020204" pitchFamily="34" charset="0"/>
              <a:buChar char="•"/>
              <a:defRPr/>
            </a:pPr>
            <a:r>
              <a:rPr lang="en-US" dirty="0"/>
              <a:t>Examine if there’s a better way to do it</a:t>
            </a:r>
          </a:p>
          <a:p>
            <a:pPr marL="342900" indent="-342900" algn="l">
              <a:buFont typeface="Arial" panose="020B0604020202020204" pitchFamily="34" charset="0"/>
              <a:buChar char="•"/>
              <a:defRPr/>
            </a:pPr>
            <a:r>
              <a:rPr lang="en-US" dirty="0"/>
              <a:t>Track planned vs actual</a:t>
            </a:r>
          </a:p>
          <a:p>
            <a:pPr marL="800100" lvl="1" indent="-342900" algn="l">
              <a:buFont typeface="Arial" panose="020B0604020202020204" pitchFamily="34" charset="0"/>
              <a:buChar char="•"/>
              <a:defRPr/>
            </a:pPr>
            <a:r>
              <a:rPr lang="en-US" dirty="0"/>
              <a:t>Activities</a:t>
            </a:r>
          </a:p>
          <a:p>
            <a:pPr marL="800100" lvl="1" indent="-342900" algn="l">
              <a:buFont typeface="Arial" panose="020B0604020202020204" pitchFamily="34" charset="0"/>
              <a:buChar char="•"/>
              <a:defRPr/>
            </a:pPr>
            <a:r>
              <a:rPr lang="en-US" dirty="0"/>
              <a:t>Time duration</a:t>
            </a:r>
          </a:p>
          <a:p>
            <a:pPr marL="800100" lvl="1" indent="-342900" algn="l">
              <a:buFont typeface="Arial" panose="020B0604020202020204" pitchFamily="34" charset="0"/>
              <a:buChar char="•"/>
              <a:defRPr/>
            </a:pPr>
            <a:r>
              <a:rPr lang="en-US" dirty="0"/>
              <a:t>Low payoff activities</a:t>
            </a:r>
          </a:p>
        </p:txBody>
      </p:sp>
    </p:spTree>
    <p:extLst>
      <p:ext uri="{BB962C8B-B14F-4D97-AF65-F5344CB8AC3E}">
        <p14:creationId xmlns:p14="http://schemas.microsoft.com/office/powerpoint/2010/main" val="3436890897"/>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1270</Words>
  <Application>Microsoft Office PowerPoint</Application>
  <PresentationFormat>Widescreen</PresentationFormat>
  <Paragraphs>175</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Bookman Old Style</vt:lpstr>
      <vt:lpstr>Calibri</vt:lpstr>
      <vt:lpstr>Rockwell</vt:lpstr>
      <vt:lpstr>Times New Roman</vt:lpstr>
      <vt:lpstr>Wingdings 3</vt:lpstr>
      <vt:lpstr>Damask</vt:lpstr>
      <vt:lpstr>Time management</vt:lpstr>
      <vt:lpstr>The Opportunity</vt:lpstr>
      <vt:lpstr>Assumptions</vt:lpstr>
      <vt:lpstr>Planning is everything</vt:lpstr>
      <vt:lpstr>  Prioritize Your Activities </vt:lpstr>
      <vt:lpstr>Tyranny of the Urgent</vt:lpstr>
      <vt:lpstr>Prioritization of the important</vt:lpstr>
      <vt:lpstr>Identify your priorities</vt:lpstr>
      <vt:lpstr>Plan your Time</vt:lpstr>
      <vt:lpstr>Time tracking</vt:lpstr>
      <vt:lpstr>Analyze </vt:lpstr>
      <vt:lpstr>Minimize/Eliminate low payoff activities</vt:lpstr>
      <vt:lpstr>Before I say ‘YES’</vt:lpstr>
      <vt:lpstr>$86,400</vt:lpstr>
      <vt:lpstr>Q and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dc:title>
  <dc:creator>craig sunderlin</dc:creator>
  <cp:lastModifiedBy>craig sunderlin</cp:lastModifiedBy>
  <cp:revision>5</cp:revision>
  <dcterms:created xsi:type="dcterms:W3CDTF">2023-01-11T17:31:28Z</dcterms:created>
  <dcterms:modified xsi:type="dcterms:W3CDTF">2023-01-11T20:45:38Z</dcterms:modified>
</cp:coreProperties>
</file>