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9"/>
  </p:notesMasterIdLst>
  <p:sldIdLst>
    <p:sldId id="261" r:id="rId3"/>
    <p:sldId id="280" r:id="rId4"/>
    <p:sldId id="257" r:id="rId5"/>
    <p:sldId id="281" r:id="rId6"/>
    <p:sldId id="283" r:id="rId7"/>
    <p:sldId id="282" r:id="rId8"/>
    <p:sldId id="284" r:id="rId9"/>
    <p:sldId id="285" r:id="rId10"/>
    <p:sldId id="263" r:id="rId11"/>
    <p:sldId id="265" r:id="rId12"/>
    <p:sldId id="266" r:id="rId13"/>
    <p:sldId id="268" r:id="rId14"/>
    <p:sldId id="267" r:id="rId15"/>
    <p:sldId id="269" r:id="rId16"/>
    <p:sldId id="270" r:id="rId17"/>
    <p:sldId id="264" r:id="rId18"/>
    <p:sldId id="271" r:id="rId19"/>
    <p:sldId id="278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0C9FB-59E3-4EC8-BE1D-5E75BE6E10E1}" v="503" dt="2023-01-04T18:41:25.280"/>
    <p1510:client id="{36A7B36C-36AD-47A0-9C26-1BBDF16E42D8}" v="1" dt="2023-01-13T20:34:51.249"/>
    <p1510:client id="{7D27073B-4692-474B-BDFE-773602EF3678}" v="1456" dt="2022-12-29T20:28:07.360"/>
    <p1510:client id="{C7CBB9A0-CA10-4D80-B39E-F48CC851228A}" v="655" dt="2023-01-03T21:29:34.880"/>
    <p1510:client id="{FFD63ADA-184A-4188-AC0B-A0B9C5D830C4}" v="1073" dt="2022-12-29T19:22:20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onflict%20resolution%20workbo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onflict%20resolution%20workbo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onflict%20resolution%20workboo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'[conflict resolution workbook.xlsx]Sheet1'!$B$1:$B$5</c:f>
              <c:strCache>
                <c:ptCount val="5"/>
                <c:pt idx="0">
                  <c:v>Very Poor</c:v>
                </c:pt>
                <c:pt idx="1">
                  <c:v>Poor</c:v>
                </c:pt>
                <c:pt idx="2">
                  <c:v>Adequately</c:v>
                </c:pt>
                <c:pt idx="3">
                  <c:v>Quite Well</c:v>
                </c:pt>
                <c:pt idx="4">
                  <c:v>Very Well</c:v>
                </c:pt>
              </c:strCache>
            </c:strRef>
          </c:cat>
          <c:val>
            <c:numRef>
              <c:f>'[conflict resolution workbook.xlsx]Sheet1'!$C$1:$C$5</c:f>
              <c:numCache>
                <c:formatCode>0.0%</c:formatCode>
                <c:ptCount val="5"/>
                <c:pt idx="0">
                  <c:v>0.11</c:v>
                </c:pt>
                <c:pt idx="1">
                  <c:v>0.09</c:v>
                </c:pt>
                <c:pt idx="2">
                  <c:v>0.49</c:v>
                </c:pt>
                <c:pt idx="3">
                  <c:v>0.34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10-449E-8D7D-5A9B05DFA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79850271"/>
        <c:axId val="2079850687"/>
      </c:barChart>
      <c:catAx>
        <c:axId val="20798502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850687"/>
        <c:crosses val="autoZero"/>
        <c:auto val="1"/>
        <c:lblAlgn val="ctr"/>
        <c:lblOffset val="100"/>
        <c:noMultiLvlLbl val="0"/>
      </c:catAx>
      <c:valAx>
        <c:axId val="20798506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850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How often</a:t>
            </a:r>
            <a:r>
              <a:rPr lang="en-US" baseline="0"/>
              <a:t> do you deal with conflict?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C81-476B-85DC-AA6C59F9A4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'[conflict resolution workbook.xlsx]Sheet1'!$B$26:$B$30</c:f>
              <c:strCache>
                <c:ptCount val="5"/>
                <c:pt idx="0">
                  <c:v>All of the time</c:v>
                </c:pt>
                <c:pt idx="1">
                  <c:v>Very often</c:v>
                </c:pt>
                <c:pt idx="2">
                  <c:v>Often</c:v>
                </c:pt>
                <c:pt idx="3">
                  <c:v>Occassionally</c:v>
                </c:pt>
                <c:pt idx="4">
                  <c:v>Never</c:v>
                </c:pt>
              </c:strCache>
            </c:strRef>
          </c:cat>
          <c:val>
            <c:numRef>
              <c:f>'[conflict resolution workbook.xlsx]Sheet1'!$C$26:$C$30</c:f>
              <c:numCache>
                <c:formatCode>0%</c:formatCode>
                <c:ptCount val="5"/>
                <c:pt idx="0">
                  <c:v>0.06</c:v>
                </c:pt>
                <c:pt idx="1">
                  <c:v>0.09</c:v>
                </c:pt>
                <c:pt idx="2">
                  <c:v>0.21</c:v>
                </c:pt>
                <c:pt idx="3">
                  <c:v>0.55000000000000004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81-476B-85DC-AA6C59F9A4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13509935"/>
        <c:axId val="1213507023"/>
      </c:barChart>
      <c:catAx>
        <c:axId val="1213509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507023"/>
        <c:crosses val="autoZero"/>
        <c:auto val="1"/>
        <c:lblAlgn val="ctr"/>
        <c:lblOffset val="100"/>
        <c:noMultiLvlLbl val="0"/>
      </c:catAx>
      <c:valAx>
        <c:axId val="12135070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509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97541350308052"/>
          <c:y val="0.18025695931477517"/>
          <c:w val="0.50655725132295426"/>
          <c:h val="0.7418061339762936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'[conflict resolution workbook.xlsx]Sheet3'!$A$1:$A$14</c:f>
              <c:strCache>
                <c:ptCount val="14"/>
                <c:pt idx="0">
                  <c:v>Bullying or harassment</c:v>
                </c:pt>
                <c:pt idx="1">
                  <c:v>Recruting or selecting wrong people</c:v>
                </c:pt>
                <c:pt idx="2">
                  <c:v>Poor line management</c:v>
                </c:pt>
                <c:pt idx="3">
                  <c:v>Inadequate training</c:v>
                </c:pt>
                <c:pt idx="4">
                  <c:v>Poor senior leadership</c:v>
                </c:pt>
                <c:pt idx="5">
                  <c:v>Lack of transparency, openness, and honesty</c:v>
                </c:pt>
                <c:pt idx="6">
                  <c:v>Inadequate resources</c:v>
                </c:pt>
                <c:pt idx="7">
                  <c:v>People with very different values</c:v>
                </c:pt>
                <c:pt idx="8">
                  <c:v>Dysfunctional teams</c:v>
                </c:pt>
                <c:pt idx="9">
                  <c:v>Changes in policy, structure</c:v>
                </c:pt>
                <c:pt idx="10">
                  <c:v>Personality clashes</c:v>
                </c:pt>
                <c:pt idx="11">
                  <c:v>Heavy workloads</c:v>
                </c:pt>
                <c:pt idx="12">
                  <c:v>Lack of role clarity</c:v>
                </c:pt>
                <c:pt idx="13">
                  <c:v>Poor communications</c:v>
                </c:pt>
              </c:strCache>
            </c:strRef>
          </c:cat>
          <c:val>
            <c:numRef>
              <c:f>'[conflict resolution workbook.xlsx]Sheet3'!$B$1:$B$14</c:f>
              <c:numCache>
                <c:formatCode>0.0%</c:formatCode>
                <c:ptCount val="14"/>
                <c:pt idx="0">
                  <c:v>0.1</c:v>
                </c:pt>
                <c:pt idx="1">
                  <c:v>0.12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0.19</c:v>
                </c:pt>
                <c:pt idx="5">
                  <c:v>0.23</c:v>
                </c:pt>
                <c:pt idx="6">
                  <c:v>0.24</c:v>
                </c:pt>
                <c:pt idx="7">
                  <c:v>0.25</c:v>
                </c:pt>
                <c:pt idx="8">
                  <c:v>0.27</c:v>
                </c:pt>
                <c:pt idx="9">
                  <c:v>0.3</c:v>
                </c:pt>
                <c:pt idx="10">
                  <c:v>0.37</c:v>
                </c:pt>
                <c:pt idx="11">
                  <c:v>0.38</c:v>
                </c:pt>
                <c:pt idx="12">
                  <c:v>0.42</c:v>
                </c:pt>
                <c:pt idx="13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E7-432F-8EC8-95E20233D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71852911"/>
        <c:axId val="2071851247"/>
      </c:barChart>
      <c:catAx>
        <c:axId val="2071852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851247"/>
        <c:crosses val="autoZero"/>
        <c:auto val="1"/>
        <c:lblAlgn val="ctr"/>
        <c:lblOffset val="100"/>
        <c:noMultiLvlLbl val="0"/>
      </c:catAx>
      <c:valAx>
        <c:axId val="2071851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852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8AD53-DB7E-4E30-98A3-CD729A89448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C995B5B-C546-4E85-9F09-8401CBE3BA21}">
      <dgm:prSet/>
      <dgm:spPr/>
      <dgm:t>
        <a:bodyPr/>
        <a:lstStyle/>
        <a:p>
          <a:r>
            <a:rPr lang="en-US" dirty="0"/>
            <a:t>People parking crooked in the parking lot</a:t>
          </a:r>
        </a:p>
      </dgm:t>
    </dgm:pt>
    <dgm:pt modelId="{1748BEEF-6099-4B32-99A2-25151B9E888B}" type="parTrans" cxnId="{341B9CC1-0148-4599-BB70-61DC994CD797}">
      <dgm:prSet/>
      <dgm:spPr/>
      <dgm:t>
        <a:bodyPr/>
        <a:lstStyle/>
        <a:p>
          <a:endParaRPr lang="en-US"/>
        </a:p>
      </dgm:t>
    </dgm:pt>
    <dgm:pt modelId="{48F33A56-6852-4D5F-893F-93184A96E338}" type="sibTrans" cxnId="{341B9CC1-0148-4599-BB70-61DC994CD797}">
      <dgm:prSet/>
      <dgm:spPr/>
      <dgm:t>
        <a:bodyPr/>
        <a:lstStyle/>
        <a:p>
          <a:endParaRPr lang="en-US"/>
        </a:p>
      </dgm:t>
    </dgm:pt>
    <dgm:pt modelId="{F0F551CF-8E6B-4322-9A9C-D6882FF9278E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People driving slow in the fast lane</a:t>
          </a:r>
          <a:endParaRPr lang="en-US" dirty="0"/>
        </a:p>
      </dgm:t>
    </dgm:pt>
    <dgm:pt modelId="{A42F4B50-8323-4AA8-8867-66A13EAFA6DF}" type="parTrans" cxnId="{68937D2C-DB31-4FEB-8BEB-B7C2468E4BAB}">
      <dgm:prSet/>
      <dgm:spPr/>
      <dgm:t>
        <a:bodyPr/>
        <a:lstStyle/>
        <a:p>
          <a:endParaRPr lang="en-US"/>
        </a:p>
      </dgm:t>
    </dgm:pt>
    <dgm:pt modelId="{006BD38F-FF9D-4ED1-B4E4-6231B0360706}" type="sibTrans" cxnId="{68937D2C-DB31-4FEB-8BEB-B7C2468E4BAB}">
      <dgm:prSet/>
      <dgm:spPr/>
      <dgm:t>
        <a:bodyPr/>
        <a:lstStyle/>
        <a:p>
          <a:endParaRPr lang="en-US"/>
        </a:p>
      </dgm:t>
    </dgm:pt>
    <dgm:pt modelId="{3FD9D93D-3815-4124-AC9D-4C9330CB409D}">
      <dgm:prSet/>
      <dgm:spPr/>
      <dgm:t>
        <a:bodyPr/>
        <a:lstStyle/>
        <a:p>
          <a:r>
            <a:rPr lang="en-US" dirty="0"/>
            <a:t>Not putting down the toilet seat</a:t>
          </a:r>
        </a:p>
      </dgm:t>
    </dgm:pt>
    <dgm:pt modelId="{23DD0FFC-2354-44A1-A88D-4535C0A8F837}" type="parTrans" cxnId="{03DBACA9-7A48-45AC-88D8-2C210A2AEFED}">
      <dgm:prSet/>
      <dgm:spPr/>
      <dgm:t>
        <a:bodyPr/>
        <a:lstStyle/>
        <a:p>
          <a:endParaRPr lang="en-US"/>
        </a:p>
      </dgm:t>
    </dgm:pt>
    <dgm:pt modelId="{A98D1484-61A6-44A5-9D95-B93A353BEF3D}" type="sibTrans" cxnId="{03DBACA9-7A48-45AC-88D8-2C210A2AEFED}">
      <dgm:prSet/>
      <dgm:spPr/>
      <dgm:t>
        <a:bodyPr/>
        <a:lstStyle/>
        <a:p>
          <a:endParaRPr lang="en-US"/>
        </a:p>
      </dgm:t>
    </dgm:pt>
    <dgm:pt modelId="{FCC0CE80-3946-4A5E-A6F9-477E808FBCC3}">
      <dgm:prSet/>
      <dgm:spPr/>
      <dgm:t>
        <a:bodyPr/>
        <a:lstStyle/>
        <a:p>
          <a:pPr rtl="0"/>
          <a:r>
            <a:rPr lang="en-US" dirty="0"/>
            <a:t>Not washing</a:t>
          </a:r>
          <a:r>
            <a:rPr lang="en-US" dirty="0">
              <a:latin typeface="Calibri Light" panose="020F0302020204030204"/>
            </a:rPr>
            <a:t> there</a:t>
          </a:r>
          <a:r>
            <a:rPr lang="en-US" dirty="0"/>
            <a:t> hands after </a:t>
          </a:r>
          <a:r>
            <a:rPr lang="en-US" dirty="0">
              <a:latin typeface="Calibri Light" panose="020F0302020204030204"/>
            </a:rPr>
            <a:t>using the</a:t>
          </a:r>
          <a:r>
            <a:rPr lang="en-US" dirty="0"/>
            <a:t> restroom</a:t>
          </a:r>
        </a:p>
      </dgm:t>
    </dgm:pt>
    <dgm:pt modelId="{65D6C376-01D0-4A76-829D-E239365C41AF}" type="parTrans" cxnId="{2599083F-4020-49AA-88D2-233F7AFBD1F1}">
      <dgm:prSet/>
      <dgm:spPr/>
      <dgm:t>
        <a:bodyPr/>
        <a:lstStyle/>
        <a:p>
          <a:endParaRPr lang="en-US"/>
        </a:p>
      </dgm:t>
    </dgm:pt>
    <dgm:pt modelId="{585E9587-B681-421D-B153-CE895E42B9E0}" type="sibTrans" cxnId="{2599083F-4020-49AA-88D2-233F7AFBD1F1}">
      <dgm:prSet/>
      <dgm:spPr/>
      <dgm:t>
        <a:bodyPr/>
        <a:lstStyle/>
        <a:p>
          <a:endParaRPr lang="en-US"/>
        </a:p>
      </dgm:t>
    </dgm:pt>
    <dgm:pt modelId="{EFBD0615-1FDB-407F-A63B-5592C81B2866}">
      <dgm:prSet/>
      <dgm:spPr/>
      <dgm:t>
        <a:bodyPr/>
        <a:lstStyle/>
        <a:p>
          <a:r>
            <a:rPr lang="en-US" dirty="0"/>
            <a:t>Heated political discussions</a:t>
          </a:r>
        </a:p>
      </dgm:t>
    </dgm:pt>
    <dgm:pt modelId="{B87852E2-5452-480F-BF7A-08C37B32AAC1}" type="parTrans" cxnId="{BE1E104F-5301-4751-A06B-20AEF56BED79}">
      <dgm:prSet/>
      <dgm:spPr/>
      <dgm:t>
        <a:bodyPr/>
        <a:lstStyle/>
        <a:p>
          <a:endParaRPr lang="en-US"/>
        </a:p>
      </dgm:t>
    </dgm:pt>
    <dgm:pt modelId="{11AEC66F-9847-49B0-8BED-7A4DA6225737}" type="sibTrans" cxnId="{BE1E104F-5301-4751-A06B-20AEF56BED79}">
      <dgm:prSet/>
      <dgm:spPr/>
      <dgm:t>
        <a:bodyPr/>
        <a:lstStyle/>
        <a:p>
          <a:endParaRPr lang="en-US"/>
        </a:p>
      </dgm:t>
    </dgm:pt>
    <dgm:pt modelId="{950FFD0D-60B7-4B42-930F-44AADE2B79EA}">
      <dgm:prSet/>
      <dgm:spPr/>
      <dgm:t>
        <a:bodyPr/>
        <a:lstStyle/>
        <a:p>
          <a:r>
            <a:rPr lang="en-US" dirty="0"/>
            <a:t>Others?</a:t>
          </a:r>
        </a:p>
      </dgm:t>
    </dgm:pt>
    <dgm:pt modelId="{96E43A65-C438-4C4B-B8C1-80BCA08F1A6B}" type="parTrans" cxnId="{2F29A966-4564-4104-993D-5DFEE4314E5C}">
      <dgm:prSet/>
      <dgm:spPr/>
      <dgm:t>
        <a:bodyPr/>
        <a:lstStyle/>
        <a:p>
          <a:endParaRPr lang="en-US"/>
        </a:p>
      </dgm:t>
    </dgm:pt>
    <dgm:pt modelId="{D00C93F2-27EE-4BBB-B387-F6AD20A5C968}" type="sibTrans" cxnId="{2F29A966-4564-4104-993D-5DFEE4314E5C}">
      <dgm:prSet/>
      <dgm:spPr/>
      <dgm:t>
        <a:bodyPr/>
        <a:lstStyle/>
        <a:p>
          <a:endParaRPr lang="en-US"/>
        </a:p>
      </dgm:t>
    </dgm:pt>
    <dgm:pt modelId="{E6EF51AF-1781-4DAB-BC84-BEB215009296}" type="pres">
      <dgm:prSet presAssocID="{7298AD53-DB7E-4E30-98A3-CD729A89448E}" presName="vert0" presStyleCnt="0">
        <dgm:presLayoutVars>
          <dgm:dir/>
          <dgm:animOne val="branch"/>
          <dgm:animLvl val="lvl"/>
        </dgm:presLayoutVars>
      </dgm:prSet>
      <dgm:spPr/>
    </dgm:pt>
    <dgm:pt modelId="{96622E72-0761-4D46-AF4A-B3743C963BA4}" type="pres">
      <dgm:prSet presAssocID="{3C995B5B-C546-4E85-9F09-8401CBE3BA21}" presName="thickLine" presStyleLbl="alignNode1" presStyleIdx="0" presStyleCnt="6"/>
      <dgm:spPr/>
    </dgm:pt>
    <dgm:pt modelId="{009FACA4-EC74-4A68-AC1B-1EB9EB9D4553}" type="pres">
      <dgm:prSet presAssocID="{3C995B5B-C546-4E85-9F09-8401CBE3BA21}" presName="horz1" presStyleCnt="0"/>
      <dgm:spPr/>
    </dgm:pt>
    <dgm:pt modelId="{89E9300D-C8E7-4B01-A479-2C84F8C3FC56}" type="pres">
      <dgm:prSet presAssocID="{3C995B5B-C546-4E85-9F09-8401CBE3BA21}" presName="tx1" presStyleLbl="revTx" presStyleIdx="0" presStyleCnt="6"/>
      <dgm:spPr/>
    </dgm:pt>
    <dgm:pt modelId="{EFEC5A69-A760-45C6-B149-B971498117D5}" type="pres">
      <dgm:prSet presAssocID="{3C995B5B-C546-4E85-9F09-8401CBE3BA21}" presName="vert1" presStyleCnt="0"/>
      <dgm:spPr/>
    </dgm:pt>
    <dgm:pt modelId="{C8EBAACF-AF0A-4A6B-B37E-924D8BC960E1}" type="pres">
      <dgm:prSet presAssocID="{F0F551CF-8E6B-4322-9A9C-D6882FF9278E}" presName="thickLine" presStyleLbl="alignNode1" presStyleIdx="1" presStyleCnt="6"/>
      <dgm:spPr/>
    </dgm:pt>
    <dgm:pt modelId="{8EE30954-6562-451C-B4F3-01E0FA788221}" type="pres">
      <dgm:prSet presAssocID="{F0F551CF-8E6B-4322-9A9C-D6882FF9278E}" presName="horz1" presStyleCnt="0"/>
      <dgm:spPr/>
    </dgm:pt>
    <dgm:pt modelId="{1049890A-B8FB-4C20-901F-17F5BF1F1DE8}" type="pres">
      <dgm:prSet presAssocID="{F0F551CF-8E6B-4322-9A9C-D6882FF9278E}" presName="tx1" presStyleLbl="revTx" presStyleIdx="1" presStyleCnt="6"/>
      <dgm:spPr/>
    </dgm:pt>
    <dgm:pt modelId="{D517A96D-33C6-4B73-8F8E-237924D3FB91}" type="pres">
      <dgm:prSet presAssocID="{F0F551CF-8E6B-4322-9A9C-D6882FF9278E}" presName="vert1" presStyleCnt="0"/>
      <dgm:spPr/>
    </dgm:pt>
    <dgm:pt modelId="{D73992FE-16B0-4CAB-825B-924EDA93C123}" type="pres">
      <dgm:prSet presAssocID="{3FD9D93D-3815-4124-AC9D-4C9330CB409D}" presName="thickLine" presStyleLbl="alignNode1" presStyleIdx="2" presStyleCnt="6"/>
      <dgm:spPr/>
    </dgm:pt>
    <dgm:pt modelId="{51495A95-1AF3-490F-BA96-F50E8D55F533}" type="pres">
      <dgm:prSet presAssocID="{3FD9D93D-3815-4124-AC9D-4C9330CB409D}" presName="horz1" presStyleCnt="0"/>
      <dgm:spPr/>
    </dgm:pt>
    <dgm:pt modelId="{5FAE5BBE-DB81-4C7E-8DCB-C39C0A90B38C}" type="pres">
      <dgm:prSet presAssocID="{3FD9D93D-3815-4124-AC9D-4C9330CB409D}" presName="tx1" presStyleLbl="revTx" presStyleIdx="2" presStyleCnt="6"/>
      <dgm:spPr/>
    </dgm:pt>
    <dgm:pt modelId="{A5D250A6-6969-4190-B833-9463BE8D2B4C}" type="pres">
      <dgm:prSet presAssocID="{3FD9D93D-3815-4124-AC9D-4C9330CB409D}" presName="vert1" presStyleCnt="0"/>
      <dgm:spPr/>
    </dgm:pt>
    <dgm:pt modelId="{239B364E-41BF-42B6-A673-BA499AD52D56}" type="pres">
      <dgm:prSet presAssocID="{FCC0CE80-3946-4A5E-A6F9-477E808FBCC3}" presName="thickLine" presStyleLbl="alignNode1" presStyleIdx="3" presStyleCnt="6"/>
      <dgm:spPr/>
    </dgm:pt>
    <dgm:pt modelId="{5105A01B-C245-4DE0-B5B1-5CD1DB8FDDC2}" type="pres">
      <dgm:prSet presAssocID="{FCC0CE80-3946-4A5E-A6F9-477E808FBCC3}" presName="horz1" presStyleCnt="0"/>
      <dgm:spPr/>
    </dgm:pt>
    <dgm:pt modelId="{606F49B2-D461-4AB7-A328-26F45098791B}" type="pres">
      <dgm:prSet presAssocID="{FCC0CE80-3946-4A5E-A6F9-477E808FBCC3}" presName="tx1" presStyleLbl="revTx" presStyleIdx="3" presStyleCnt="6"/>
      <dgm:spPr/>
    </dgm:pt>
    <dgm:pt modelId="{C84B25C9-5369-44ED-9317-125BE800E249}" type="pres">
      <dgm:prSet presAssocID="{FCC0CE80-3946-4A5E-A6F9-477E808FBCC3}" presName="vert1" presStyleCnt="0"/>
      <dgm:spPr/>
    </dgm:pt>
    <dgm:pt modelId="{813587F4-5700-4B2C-B385-225184EE3974}" type="pres">
      <dgm:prSet presAssocID="{EFBD0615-1FDB-407F-A63B-5592C81B2866}" presName="thickLine" presStyleLbl="alignNode1" presStyleIdx="4" presStyleCnt="6"/>
      <dgm:spPr/>
    </dgm:pt>
    <dgm:pt modelId="{03C1FDDA-B2FD-4C4F-9099-5321B116C4D4}" type="pres">
      <dgm:prSet presAssocID="{EFBD0615-1FDB-407F-A63B-5592C81B2866}" presName="horz1" presStyleCnt="0"/>
      <dgm:spPr/>
    </dgm:pt>
    <dgm:pt modelId="{123579D3-7E75-4AE1-972E-C74BB4EEC16B}" type="pres">
      <dgm:prSet presAssocID="{EFBD0615-1FDB-407F-A63B-5592C81B2866}" presName="tx1" presStyleLbl="revTx" presStyleIdx="4" presStyleCnt="6"/>
      <dgm:spPr/>
    </dgm:pt>
    <dgm:pt modelId="{E30C86B3-896C-464B-970B-1FBAE3FCE0D6}" type="pres">
      <dgm:prSet presAssocID="{EFBD0615-1FDB-407F-A63B-5592C81B2866}" presName="vert1" presStyleCnt="0"/>
      <dgm:spPr/>
    </dgm:pt>
    <dgm:pt modelId="{454B1C8B-A7DC-4DE6-B79A-B300BC95FEB7}" type="pres">
      <dgm:prSet presAssocID="{950FFD0D-60B7-4B42-930F-44AADE2B79EA}" presName="thickLine" presStyleLbl="alignNode1" presStyleIdx="5" presStyleCnt="6"/>
      <dgm:spPr/>
    </dgm:pt>
    <dgm:pt modelId="{3ECC7902-C915-4CD1-BD17-2252E20D2DD3}" type="pres">
      <dgm:prSet presAssocID="{950FFD0D-60B7-4B42-930F-44AADE2B79EA}" presName="horz1" presStyleCnt="0"/>
      <dgm:spPr/>
    </dgm:pt>
    <dgm:pt modelId="{D7C939F3-5C39-4D2D-B69A-58AB7D27845C}" type="pres">
      <dgm:prSet presAssocID="{950FFD0D-60B7-4B42-930F-44AADE2B79EA}" presName="tx1" presStyleLbl="revTx" presStyleIdx="5" presStyleCnt="6"/>
      <dgm:spPr/>
    </dgm:pt>
    <dgm:pt modelId="{855B7793-7EE4-4BBC-B161-9B6EC29BDEC5}" type="pres">
      <dgm:prSet presAssocID="{950FFD0D-60B7-4B42-930F-44AADE2B79EA}" presName="vert1" presStyleCnt="0"/>
      <dgm:spPr/>
    </dgm:pt>
  </dgm:ptLst>
  <dgm:cxnLst>
    <dgm:cxn modelId="{68937D2C-DB31-4FEB-8BEB-B7C2468E4BAB}" srcId="{7298AD53-DB7E-4E30-98A3-CD729A89448E}" destId="{F0F551CF-8E6B-4322-9A9C-D6882FF9278E}" srcOrd="1" destOrd="0" parTransId="{A42F4B50-8323-4AA8-8867-66A13EAFA6DF}" sibTransId="{006BD38F-FF9D-4ED1-B4E4-6231B0360706}"/>
    <dgm:cxn modelId="{2599083F-4020-49AA-88D2-233F7AFBD1F1}" srcId="{7298AD53-DB7E-4E30-98A3-CD729A89448E}" destId="{FCC0CE80-3946-4A5E-A6F9-477E808FBCC3}" srcOrd="3" destOrd="0" parTransId="{65D6C376-01D0-4A76-829D-E239365C41AF}" sibTransId="{585E9587-B681-421D-B153-CE895E42B9E0}"/>
    <dgm:cxn modelId="{2251E25C-1D27-46F6-8ED9-08A5E3B587DF}" type="presOf" srcId="{EFBD0615-1FDB-407F-A63B-5592C81B2866}" destId="{123579D3-7E75-4AE1-972E-C74BB4EEC16B}" srcOrd="0" destOrd="0" presId="urn:microsoft.com/office/officeart/2008/layout/LinedList"/>
    <dgm:cxn modelId="{1CF9E345-A9C0-463D-82DF-8D2DCE08B67C}" type="presOf" srcId="{7298AD53-DB7E-4E30-98A3-CD729A89448E}" destId="{E6EF51AF-1781-4DAB-BC84-BEB215009296}" srcOrd="0" destOrd="0" presId="urn:microsoft.com/office/officeart/2008/layout/LinedList"/>
    <dgm:cxn modelId="{2F29A966-4564-4104-993D-5DFEE4314E5C}" srcId="{7298AD53-DB7E-4E30-98A3-CD729A89448E}" destId="{950FFD0D-60B7-4B42-930F-44AADE2B79EA}" srcOrd="5" destOrd="0" parTransId="{96E43A65-C438-4C4B-B8C1-80BCA08F1A6B}" sibTransId="{D00C93F2-27EE-4BBB-B387-F6AD20A5C968}"/>
    <dgm:cxn modelId="{BE0E414E-6F5F-4C84-888A-31B3DDE981C1}" type="presOf" srcId="{950FFD0D-60B7-4B42-930F-44AADE2B79EA}" destId="{D7C939F3-5C39-4D2D-B69A-58AB7D27845C}" srcOrd="0" destOrd="0" presId="urn:microsoft.com/office/officeart/2008/layout/LinedList"/>
    <dgm:cxn modelId="{CB22644E-03AE-45A4-BC72-DD662D767DF4}" type="presOf" srcId="{3FD9D93D-3815-4124-AC9D-4C9330CB409D}" destId="{5FAE5BBE-DB81-4C7E-8DCB-C39C0A90B38C}" srcOrd="0" destOrd="0" presId="urn:microsoft.com/office/officeart/2008/layout/LinedList"/>
    <dgm:cxn modelId="{BE1E104F-5301-4751-A06B-20AEF56BED79}" srcId="{7298AD53-DB7E-4E30-98A3-CD729A89448E}" destId="{EFBD0615-1FDB-407F-A63B-5592C81B2866}" srcOrd="4" destOrd="0" parTransId="{B87852E2-5452-480F-BF7A-08C37B32AAC1}" sibTransId="{11AEC66F-9847-49B0-8BED-7A4DA6225737}"/>
    <dgm:cxn modelId="{17A3DE59-E19D-4632-9043-5B7B1123B912}" type="presOf" srcId="{3C995B5B-C546-4E85-9F09-8401CBE3BA21}" destId="{89E9300D-C8E7-4B01-A479-2C84F8C3FC56}" srcOrd="0" destOrd="0" presId="urn:microsoft.com/office/officeart/2008/layout/LinedList"/>
    <dgm:cxn modelId="{31D91485-685B-4616-A457-05092A424A59}" type="presOf" srcId="{F0F551CF-8E6B-4322-9A9C-D6882FF9278E}" destId="{1049890A-B8FB-4C20-901F-17F5BF1F1DE8}" srcOrd="0" destOrd="0" presId="urn:microsoft.com/office/officeart/2008/layout/LinedList"/>
    <dgm:cxn modelId="{03DBACA9-7A48-45AC-88D8-2C210A2AEFED}" srcId="{7298AD53-DB7E-4E30-98A3-CD729A89448E}" destId="{3FD9D93D-3815-4124-AC9D-4C9330CB409D}" srcOrd="2" destOrd="0" parTransId="{23DD0FFC-2354-44A1-A88D-4535C0A8F837}" sibTransId="{A98D1484-61A6-44A5-9D95-B93A353BEF3D}"/>
    <dgm:cxn modelId="{341B9CC1-0148-4599-BB70-61DC994CD797}" srcId="{7298AD53-DB7E-4E30-98A3-CD729A89448E}" destId="{3C995B5B-C546-4E85-9F09-8401CBE3BA21}" srcOrd="0" destOrd="0" parTransId="{1748BEEF-6099-4B32-99A2-25151B9E888B}" sibTransId="{48F33A56-6852-4D5F-893F-93184A96E338}"/>
    <dgm:cxn modelId="{4B3C5FFD-1CE8-4EA0-BC00-266A8C894FA9}" type="presOf" srcId="{FCC0CE80-3946-4A5E-A6F9-477E808FBCC3}" destId="{606F49B2-D461-4AB7-A328-26F45098791B}" srcOrd="0" destOrd="0" presId="urn:microsoft.com/office/officeart/2008/layout/LinedList"/>
    <dgm:cxn modelId="{2A6D06DA-9D64-44AA-B4FE-CC4F23FCE399}" type="presParOf" srcId="{E6EF51AF-1781-4DAB-BC84-BEB215009296}" destId="{96622E72-0761-4D46-AF4A-B3743C963BA4}" srcOrd="0" destOrd="0" presId="urn:microsoft.com/office/officeart/2008/layout/LinedList"/>
    <dgm:cxn modelId="{E021BCE4-6794-49A7-A324-AB4397416633}" type="presParOf" srcId="{E6EF51AF-1781-4DAB-BC84-BEB215009296}" destId="{009FACA4-EC74-4A68-AC1B-1EB9EB9D4553}" srcOrd="1" destOrd="0" presId="urn:microsoft.com/office/officeart/2008/layout/LinedList"/>
    <dgm:cxn modelId="{A4A076B4-93B8-40FC-8CDC-E2C834C10E51}" type="presParOf" srcId="{009FACA4-EC74-4A68-AC1B-1EB9EB9D4553}" destId="{89E9300D-C8E7-4B01-A479-2C84F8C3FC56}" srcOrd="0" destOrd="0" presId="urn:microsoft.com/office/officeart/2008/layout/LinedList"/>
    <dgm:cxn modelId="{A1433363-8F34-4C80-884F-C2A3CC8ADA62}" type="presParOf" srcId="{009FACA4-EC74-4A68-AC1B-1EB9EB9D4553}" destId="{EFEC5A69-A760-45C6-B149-B971498117D5}" srcOrd="1" destOrd="0" presId="urn:microsoft.com/office/officeart/2008/layout/LinedList"/>
    <dgm:cxn modelId="{67350503-3F25-4704-B818-94BA24C4188D}" type="presParOf" srcId="{E6EF51AF-1781-4DAB-BC84-BEB215009296}" destId="{C8EBAACF-AF0A-4A6B-B37E-924D8BC960E1}" srcOrd="2" destOrd="0" presId="urn:microsoft.com/office/officeart/2008/layout/LinedList"/>
    <dgm:cxn modelId="{AA47C3F5-1A7F-4240-AF90-2B37BA54482E}" type="presParOf" srcId="{E6EF51AF-1781-4DAB-BC84-BEB215009296}" destId="{8EE30954-6562-451C-B4F3-01E0FA788221}" srcOrd="3" destOrd="0" presId="urn:microsoft.com/office/officeart/2008/layout/LinedList"/>
    <dgm:cxn modelId="{C06B04D7-316B-474E-B185-731DDCC52A64}" type="presParOf" srcId="{8EE30954-6562-451C-B4F3-01E0FA788221}" destId="{1049890A-B8FB-4C20-901F-17F5BF1F1DE8}" srcOrd="0" destOrd="0" presId="urn:microsoft.com/office/officeart/2008/layout/LinedList"/>
    <dgm:cxn modelId="{3861B2BB-8299-4E95-B322-C382C3127D4E}" type="presParOf" srcId="{8EE30954-6562-451C-B4F3-01E0FA788221}" destId="{D517A96D-33C6-4B73-8F8E-237924D3FB91}" srcOrd="1" destOrd="0" presId="urn:microsoft.com/office/officeart/2008/layout/LinedList"/>
    <dgm:cxn modelId="{D5003F7A-1056-46C5-8726-CF2C94237880}" type="presParOf" srcId="{E6EF51AF-1781-4DAB-BC84-BEB215009296}" destId="{D73992FE-16B0-4CAB-825B-924EDA93C123}" srcOrd="4" destOrd="0" presId="urn:microsoft.com/office/officeart/2008/layout/LinedList"/>
    <dgm:cxn modelId="{5486253A-3B47-4BFB-B5BC-345226D88ABC}" type="presParOf" srcId="{E6EF51AF-1781-4DAB-BC84-BEB215009296}" destId="{51495A95-1AF3-490F-BA96-F50E8D55F533}" srcOrd="5" destOrd="0" presId="urn:microsoft.com/office/officeart/2008/layout/LinedList"/>
    <dgm:cxn modelId="{A655E45E-9024-4368-A670-E4E4518C2D5C}" type="presParOf" srcId="{51495A95-1AF3-490F-BA96-F50E8D55F533}" destId="{5FAE5BBE-DB81-4C7E-8DCB-C39C0A90B38C}" srcOrd="0" destOrd="0" presId="urn:microsoft.com/office/officeart/2008/layout/LinedList"/>
    <dgm:cxn modelId="{CDE69F95-3392-4368-8B97-A956F46F5514}" type="presParOf" srcId="{51495A95-1AF3-490F-BA96-F50E8D55F533}" destId="{A5D250A6-6969-4190-B833-9463BE8D2B4C}" srcOrd="1" destOrd="0" presId="urn:microsoft.com/office/officeart/2008/layout/LinedList"/>
    <dgm:cxn modelId="{1743AB80-84B4-46F8-8541-F27758A41724}" type="presParOf" srcId="{E6EF51AF-1781-4DAB-BC84-BEB215009296}" destId="{239B364E-41BF-42B6-A673-BA499AD52D56}" srcOrd="6" destOrd="0" presId="urn:microsoft.com/office/officeart/2008/layout/LinedList"/>
    <dgm:cxn modelId="{87AD83B3-5177-4DC7-A9C2-B9CFC564E5B8}" type="presParOf" srcId="{E6EF51AF-1781-4DAB-BC84-BEB215009296}" destId="{5105A01B-C245-4DE0-B5B1-5CD1DB8FDDC2}" srcOrd="7" destOrd="0" presId="urn:microsoft.com/office/officeart/2008/layout/LinedList"/>
    <dgm:cxn modelId="{52D88953-5D6A-4DFD-BEB8-C86F2D27948A}" type="presParOf" srcId="{5105A01B-C245-4DE0-B5B1-5CD1DB8FDDC2}" destId="{606F49B2-D461-4AB7-A328-26F45098791B}" srcOrd="0" destOrd="0" presId="urn:microsoft.com/office/officeart/2008/layout/LinedList"/>
    <dgm:cxn modelId="{8F1066D0-D5AE-4FF3-B4FE-6B5196537332}" type="presParOf" srcId="{5105A01B-C245-4DE0-B5B1-5CD1DB8FDDC2}" destId="{C84B25C9-5369-44ED-9317-125BE800E249}" srcOrd="1" destOrd="0" presId="urn:microsoft.com/office/officeart/2008/layout/LinedList"/>
    <dgm:cxn modelId="{9500DF8F-075F-40E5-A029-FD751461705B}" type="presParOf" srcId="{E6EF51AF-1781-4DAB-BC84-BEB215009296}" destId="{813587F4-5700-4B2C-B385-225184EE3974}" srcOrd="8" destOrd="0" presId="urn:microsoft.com/office/officeart/2008/layout/LinedList"/>
    <dgm:cxn modelId="{3FD46375-F833-4577-938A-9FF7630F9782}" type="presParOf" srcId="{E6EF51AF-1781-4DAB-BC84-BEB215009296}" destId="{03C1FDDA-B2FD-4C4F-9099-5321B116C4D4}" srcOrd="9" destOrd="0" presId="urn:microsoft.com/office/officeart/2008/layout/LinedList"/>
    <dgm:cxn modelId="{ABB72096-877B-41DE-8462-012F4485A485}" type="presParOf" srcId="{03C1FDDA-B2FD-4C4F-9099-5321B116C4D4}" destId="{123579D3-7E75-4AE1-972E-C74BB4EEC16B}" srcOrd="0" destOrd="0" presId="urn:microsoft.com/office/officeart/2008/layout/LinedList"/>
    <dgm:cxn modelId="{36736B36-6033-488B-9B37-78E7E9B4AE0B}" type="presParOf" srcId="{03C1FDDA-B2FD-4C4F-9099-5321B116C4D4}" destId="{E30C86B3-896C-464B-970B-1FBAE3FCE0D6}" srcOrd="1" destOrd="0" presId="urn:microsoft.com/office/officeart/2008/layout/LinedList"/>
    <dgm:cxn modelId="{9D8EF639-302D-43AB-A2D3-31A719372EAB}" type="presParOf" srcId="{E6EF51AF-1781-4DAB-BC84-BEB215009296}" destId="{454B1C8B-A7DC-4DE6-B79A-B300BC95FEB7}" srcOrd="10" destOrd="0" presId="urn:microsoft.com/office/officeart/2008/layout/LinedList"/>
    <dgm:cxn modelId="{6E534391-830F-46B4-9F2A-220C7341C888}" type="presParOf" srcId="{E6EF51AF-1781-4DAB-BC84-BEB215009296}" destId="{3ECC7902-C915-4CD1-BD17-2252E20D2DD3}" srcOrd="11" destOrd="0" presId="urn:microsoft.com/office/officeart/2008/layout/LinedList"/>
    <dgm:cxn modelId="{2A9B467F-E95D-479D-ADCF-65B7FEA226B7}" type="presParOf" srcId="{3ECC7902-C915-4CD1-BD17-2252E20D2DD3}" destId="{D7C939F3-5C39-4D2D-B69A-58AB7D27845C}" srcOrd="0" destOrd="0" presId="urn:microsoft.com/office/officeart/2008/layout/LinedList"/>
    <dgm:cxn modelId="{EFB71922-5E2F-4D71-8FEF-CC1604084083}" type="presParOf" srcId="{3ECC7902-C915-4CD1-BD17-2252E20D2DD3}" destId="{855B7793-7EE4-4BBC-B161-9B6EC29BDE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FE3B2-4B4F-4DFF-BF1C-41B368BA8D7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5BFED54-27E4-4382-A9BB-6DEA63946664}">
      <dgm:prSet/>
      <dgm:spPr/>
      <dgm:t>
        <a:bodyPr/>
        <a:lstStyle/>
        <a:p>
          <a:r>
            <a:rPr lang="en-US"/>
            <a:t>Age?</a:t>
          </a:r>
        </a:p>
      </dgm:t>
    </dgm:pt>
    <dgm:pt modelId="{CC79A36D-EBD5-41E8-A44C-AD8A9B9B980C}" type="parTrans" cxnId="{EB18723A-EA3D-413C-B6AA-E8873C44F062}">
      <dgm:prSet/>
      <dgm:spPr/>
      <dgm:t>
        <a:bodyPr/>
        <a:lstStyle/>
        <a:p>
          <a:endParaRPr lang="en-US"/>
        </a:p>
      </dgm:t>
    </dgm:pt>
    <dgm:pt modelId="{D7EBB71F-9D25-4EEA-BB53-D0D38F425973}" type="sibTrans" cxnId="{EB18723A-EA3D-413C-B6AA-E8873C44F062}">
      <dgm:prSet/>
      <dgm:spPr/>
      <dgm:t>
        <a:bodyPr/>
        <a:lstStyle/>
        <a:p>
          <a:endParaRPr lang="en-US"/>
        </a:p>
      </dgm:t>
    </dgm:pt>
    <dgm:pt modelId="{2D74A7C5-7087-4C91-BA54-0829B40F4A29}">
      <dgm:prSet/>
      <dgm:spPr/>
      <dgm:t>
        <a:bodyPr/>
        <a:lstStyle/>
        <a:p>
          <a:r>
            <a:rPr lang="en-US"/>
            <a:t>Race?</a:t>
          </a:r>
        </a:p>
      </dgm:t>
    </dgm:pt>
    <dgm:pt modelId="{1D59AF22-AF42-4767-8F3B-2C49A026C55E}" type="parTrans" cxnId="{991F5554-D08A-4B6B-AA82-DF6045F7E247}">
      <dgm:prSet/>
      <dgm:spPr/>
      <dgm:t>
        <a:bodyPr/>
        <a:lstStyle/>
        <a:p>
          <a:endParaRPr lang="en-US"/>
        </a:p>
      </dgm:t>
    </dgm:pt>
    <dgm:pt modelId="{A8B0B198-9978-4AD8-AD13-F41D959AF36D}" type="sibTrans" cxnId="{991F5554-D08A-4B6B-AA82-DF6045F7E247}">
      <dgm:prSet/>
      <dgm:spPr/>
      <dgm:t>
        <a:bodyPr/>
        <a:lstStyle/>
        <a:p>
          <a:endParaRPr lang="en-US"/>
        </a:p>
      </dgm:t>
    </dgm:pt>
    <dgm:pt modelId="{C656197C-FF41-4612-B336-7FA97695E1C1}">
      <dgm:prSet/>
      <dgm:spPr/>
      <dgm:t>
        <a:bodyPr/>
        <a:lstStyle/>
        <a:p>
          <a:r>
            <a:rPr lang="en-US"/>
            <a:t>Hair length?</a:t>
          </a:r>
        </a:p>
      </dgm:t>
    </dgm:pt>
    <dgm:pt modelId="{22FE4781-0E92-42E5-BC7E-5A92BA241C7F}" type="parTrans" cxnId="{64BF10A4-45A8-461F-9D76-60E571BA4DBF}">
      <dgm:prSet/>
      <dgm:spPr/>
      <dgm:t>
        <a:bodyPr/>
        <a:lstStyle/>
        <a:p>
          <a:endParaRPr lang="en-US"/>
        </a:p>
      </dgm:t>
    </dgm:pt>
    <dgm:pt modelId="{5AB164A3-F6D6-4F01-87F5-11A21DE6EC22}" type="sibTrans" cxnId="{64BF10A4-45A8-461F-9D76-60E571BA4DBF}">
      <dgm:prSet/>
      <dgm:spPr/>
      <dgm:t>
        <a:bodyPr/>
        <a:lstStyle/>
        <a:p>
          <a:endParaRPr lang="en-US"/>
        </a:p>
      </dgm:t>
    </dgm:pt>
    <dgm:pt modelId="{FBB3166F-BCBD-4961-973A-F76036A652D3}">
      <dgm:prSet/>
      <dgm:spPr/>
      <dgm:t>
        <a:bodyPr/>
        <a:lstStyle/>
        <a:p>
          <a:r>
            <a:rPr lang="en-US"/>
            <a:t>Nationality?</a:t>
          </a:r>
        </a:p>
      </dgm:t>
    </dgm:pt>
    <dgm:pt modelId="{B418ED5D-0234-43AD-A91E-76E5A035B45C}" type="parTrans" cxnId="{A859E29C-9ACB-4789-AFD4-7D67604CBA28}">
      <dgm:prSet/>
      <dgm:spPr/>
      <dgm:t>
        <a:bodyPr/>
        <a:lstStyle/>
        <a:p>
          <a:endParaRPr lang="en-US"/>
        </a:p>
      </dgm:t>
    </dgm:pt>
    <dgm:pt modelId="{816C7BA7-83E0-408E-954B-C8DCA95FC6AC}" type="sibTrans" cxnId="{A859E29C-9ACB-4789-AFD4-7D67604CBA28}">
      <dgm:prSet/>
      <dgm:spPr/>
      <dgm:t>
        <a:bodyPr/>
        <a:lstStyle/>
        <a:p>
          <a:endParaRPr lang="en-US"/>
        </a:p>
      </dgm:t>
    </dgm:pt>
    <dgm:pt modelId="{5886AED2-5E16-4F24-8CB2-4FA4568C26E6}">
      <dgm:prSet/>
      <dgm:spPr/>
      <dgm:t>
        <a:bodyPr/>
        <a:lstStyle/>
        <a:p>
          <a:r>
            <a:rPr lang="en-US"/>
            <a:t>Language?</a:t>
          </a:r>
        </a:p>
      </dgm:t>
    </dgm:pt>
    <dgm:pt modelId="{21E1C177-D3E2-42C2-9B2E-0420C1FB8197}" type="parTrans" cxnId="{3217B836-AA13-4C30-9D9F-5ABD28FD9736}">
      <dgm:prSet/>
      <dgm:spPr/>
      <dgm:t>
        <a:bodyPr/>
        <a:lstStyle/>
        <a:p>
          <a:endParaRPr lang="en-US"/>
        </a:p>
      </dgm:t>
    </dgm:pt>
    <dgm:pt modelId="{5B840424-4ABF-4BF7-B4FA-53F8CCCB5F4B}" type="sibTrans" cxnId="{3217B836-AA13-4C30-9D9F-5ABD28FD9736}">
      <dgm:prSet/>
      <dgm:spPr/>
      <dgm:t>
        <a:bodyPr/>
        <a:lstStyle/>
        <a:p>
          <a:endParaRPr lang="en-US"/>
        </a:p>
      </dgm:t>
    </dgm:pt>
    <dgm:pt modelId="{94FAE71F-442A-4745-81A2-093594B6B287}">
      <dgm:prSet/>
      <dgm:spPr/>
      <dgm:t>
        <a:bodyPr/>
        <a:lstStyle/>
        <a:p>
          <a:r>
            <a:rPr lang="en-US"/>
            <a:t>Others?</a:t>
          </a:r>
        </a:p>
      </dgm:t>
    </dgm:pt>
    <dgm:pt modelId="{DE01A9F3-42E2-420D-9C7F-8CB4165C673A}" type="parTrans" cxnId="{2452ECCB-6E7B-40C6-9F15-793290DE69E9}">
      <dgm:prSet/>
      <dgm:spPr/>
      <dgm:t>
        <a:bodyPr/>
        <a:lstStyle/>
        <a:p>
          <a:endParaRPr lang="en-US"/>
        </a:p>
      </dgm:t>
    </dgm:pt>
    <dgm:pt modelId="{3D81FFCF-B313-444F-AE32-52C8D638C022}" type="sibTrans" cxnId="{2452ECCB-6E7B-40C6-9F15-793290DE69E9}">
      <dgm:prSet/>
      <dgm:spPr/>
      <dgm:t>
        <a:bodyPr/>
        <a:lstStyle/>
        <a:p>
          <a:endParaRPr lang="en-US"/>
        </a:p>
      </dgm:t>
    </dgm:pt>
    <dgm:pt modelId="{3FE01759-265D-48F6-B510-EF5C9BF19EBB}" type="pres">
      <dgm:prSet presAssocID="{6C4FE3B2-4B4F-4DFF-BF1C-41B368BA8D72}" presName="vert0" presStyleCnt="0">
        <dgm:presLayoutVars>
          <dgm:dir/>
          <dgm:animOne val="branch"/>
          <dgm:animLvl val="lvl"/>
        </dgm:presLayoutVars>
      </dgm:prSet>
      <dgm:spPr/>
    </dgm:pt>
    <dgm:pt modelId="{D8318A2A-0004-4DB9-8547-F249B21D8052}" type="pres">
      <dgm:prSet presAssocID="{E5BFED54-27E4-4382-A9BB-6DEA63946664}" presName="thickLine" presStyleLbl="alignNode1" presStyleIdx="0" presStyleCnt="6"/>
      <dgm:spPr/>
    </dgm:pt>
    <dgm:pt modelId="{860C669C-F73D-42BC-BA67-31FB980A5566}" type="pres">
      <dgm:prSet presAssocID="{E5BFED54-27E4-4382-A9BB-6DEA63946664}" presName="horz1" presStyleCnt="0"/>
      <dgm:spPr/>
    </dgm:pt>
    <dgm:pt modelId="{5A517015-4655-4091-82F8-63642CB5D346}" type="pres">
      <dgm:prSet presAssocID="{E5BFED54-27E4-4382-A9BB-6DEA63946664}" presName="tx1" presStyleLbl="revTx" presStyleIdx="0" presStyleCnt="6"/>
      <dgm:spPr/>
    </dgm:pt>
    <dgm:pt modelId="{91A5AD66-FFE0-4DC3-BF30-8723961BF883}" type="pres">
      <dgm:prSet presAssocID="{E5BFED54-27E4-4382-A9BB-6DEA63946664}" presName="vert1" presStyleCnt="0"/>
      <dgm:spPr/>
    </dgm:pt>
    <dgm:pt modelId="{97211449-7D66-48C6-B3DC-67F75089FF7B}" type="pres">
      <dgm:prSet presAssocID="{2D74A7C5-7087-4C91-BA54-0829B40F4A29}" presName="thickLine" presStyleLbl="alignNode1" presStyleIdx="1" presStyleCnt="6"/>
      <dgm:spPr/>
    </dgm:pt>
    <dgm:pt modelId="{D0322DB4-37C0-4614-B40F-7BC8D07AEA31}" type="pres">
      <dgm:prSet presAssocID="{2D74A7C5-7087-4C91-BA54-0829B40F4A29}" presName="horz1" presStyleCnt="0"/>
      <dgm:spPr/>
    </dgm:pt>
    <dgm:pt modelId="{E7F9BDF9-5F1D-44A9-814B-A0B8CAA74E92}" type="pres">
      <dgm:prSet presAssocID="{2D74A7C5-7087-4C91-BA54-0829B40F4A29}" presName="tx1" presStyleLbl="revTx" presStyleIdx="1" presStyleCnt="6"/>
      <dgm:spPr/>
    </dgm:pt>
    <dgm:pt modelId="{C4BB28BC-8B08-422D-B468-0BA6F853E76E}" type="pres">
      <dgm:prSet presAssocID="{2D74A7C5-7087-4C91-BA54-0829B40F4A29}" presName="vert1" presStyleCnt="0"/>
      <dgm:spPr/>
    </dgm:pt>
    <dgm:pt modelId="{DD96F308-5CF0-4671-9A41-D360712738A9}" type="pres">
      <dgm:prSet presAssocID="{C656197C-FF41-4612-B336-7FA97695E1C1}" presName="thickLine" presStyleLbl="alignNode1" presStyleIdx="2" presStyleCnt="6"/>
      <dgm:spPr/>
    </dgm:pt>
    <dgm:pt modelId="{956BB56A-8311-47A5-8285-890F8FFCE2E4}" type="pres">
      <dgm:prSet presAssocID="{C656197C-FF41-4612-B336-7FA97695E1C1}" presName="horz1" presStyleCnt="0"/>
      <dgm:spPr/>
    </dgm:pt>
    <dgm:pt modelId="{A53C0B34-A246-49C0-A1F4-355E860DDA4D}" type="pres">
      <dgm:prSet presAssocID="{C656197C-FF41-4612-B336-7FA97695E1C1}" presName="tx1" presStyleLbl="revTx" presStyleIdx="2" presStyleCnt="6"/>
      <dgm:spPr/>
    </dgm:pt>
    <dgm:pt modelId="{9E5286EB-134A-4ADF-93F7-674B0E367AE7}" type="pres">
      <dgm:prSet presAssocID="{C656197C-FF41-4612-B336-7FA97695E1C1}" presName="vert1" presStyleCnt="0"/>
      <dgm:spPr/>
    </dgm:pt>
    <dgm:pt modelId="{3378560A-FA65-4068-9B60-F15D2ED5432B}" type="pres">
      <dgm:prSet presAssocID="{FBB3166F-BCBD-4961-973A-F76036A652D3}" presName="thickLine" presStyleLbl="alignNode1" presStyleIdx="3" presStyleCnt="6"/>
      <dgm:spPr/>
    </dgm:pt>
    <dgm:pt modelId="{AD345C3D-0BC9-4A40-8F3D-B882D55DA868}" type="pres">
      <dgm:prSet presAssocID="{FBB3166F-BCBD-4961-973A-F76036A652D3}" presName="horz1" presStyleCnt="0"/>
      <dgm:spPr/>
    </dgm:pt>
    <dgm:pt modelId="{4405F501-E410-4C43-8BAD-7CDC00F28D53}" type="pres">
      <dgm:prSet presAssocID="{FBB3166F-BCBD-4961-973A-F76036A652D3}" presName="tx1" presStyleLbl="revTx" presStyleIdx="3" presStyleCnt="6"/>
      <dgm:spPr/>
    </dgm:pt>
    <dgm:pt modelId="{D8E50EDE-809A-4EC2-A877-7CB370BA7B48}" type="pres">
      <dgm:prSet presAssocID="{FBB3166F-BCBD-4961-973A-F76036A652D3}" presName="vert1" presStyleCnt="0"/>
      <dgm:spPr/>
    </dgm:pt>
    <dgm:pt modelId="{E229665B-DB51-4E03-8E2D-EA7A9E318497}" type="pres">
      <dgm:prSet presAssocID="{5886AED2-5E16-4F24-8CB2-4FA4568C26E6}" presName="thickLine" presStyleLbl="alignNode1" presStyleIdx="4" presStyleCnt="6"/>
      <dgm:spPr/>
    </dgm:pt>
    <dgm:pt modelId="{2F921FD5-2907-4CF3-BC81-71A170FEDF94}" type="pres">
      <dgm:prSet presAssocID="{5886AED2-5E16-4F24-8CB2-4FA4568C26E6}" presName="horz1" presStyleCnt="0"/>
      <dgm:spPr/>
    </dgm:pt>
    <dgm:pt modelId="{04D81698-A72F-4508-B4DF-8611ABB47749}" type="pres">
      <dgm:prSet presAssocID="{5886AED2-5E16-4F24-8CB2-4FA4568C26E6}" presName="tx1" presStyleLbl="revTx" presStyleIdx="4" presStyleCnt="6"/>
      <dgm:spPr/>
    </dgm:pt>
    <dgm:pt modelId="{C4C588E7-C80D-4A01-83D8-22C53B2A7ED9}" type="pres">
      <dgm:prSet presAssocID="{5886AED2-5E16-4F24-8CB2-4FA4568C26E6}" presName="vert1" presStyleCnt="0"/>
      <dgm:spPr/>
    </dgm:pt>
    <dgm:pt modelId="{1B79B18A-8765-447A-A9A7-28983C1BDE34}" type="pres">
      <dgm:prSet presAssocID="{94FAE71F-442A-4745-81A2-093594B6B287}" presName="thickLine" presStyleLbl="alignNode1" presStyleIdx="5" presStyleCnt="6"/>
      <dgm:spPr/>
    </dgm:pt>
    <dgm:pt modelId="{2A58B9B4-CC56-454F-AB27-0C8CF283FC0A}" type="pres">
      <dgm:prSet presAssocID="{94FAE71F-442A-4745-81A2-093594B6B287}" presName="horz1" presStyleCnt="0"/>
      <dgm:spPr/>
    </dgm:pt>
    <dgm:pt modelId="{5397B350-D191-416D-B0E0-031FA9635231}" type="pres">
      <dgm:prSet presAssocID="{94FAE71F-442A-4745-81A2-093594B6B287}" presName="tx1" presStyleLbl="revTx" presStyleIdx="5" presStyleCnt="6"/>
      <dgm:spPr/>
    </dgm:pt>
    <dgm:pt modelId="{14707AB6-9237-4E54-B66E-671ADA2CF37C}" type="pres">
      <dgm:prSet presAssocID="{94FAE71F-442A-4745-81A2-093594B6B287}" presName="vert1" presStyleCnt="0"/>
      <dgm:spPr/>
    </dgm:pt>
  </dgm:ptLst>
  <dgm:cxnLst>
    <dgm:cxn modelId="{2A415214-51C5-49D7-9D9C-E548A4A8DA27}" type="presOf" srcId="{5886AED2-5E16-4F24-8CB2-4FA4568C26E6}" destId="{04D81698-A72F-4508-B4DF-8611ABB47749}" srcOrd="0" destOrd="0" presId="urn:microsoft.com/office/officeart/2008/layout/LinedList"/>
    <dgm:cxn modelId="{3217B836-AA13-4C30-9D9F-5ABD28FD9736}" srcId="{6C4FE3B2-4B4F-4DFF-BF1C-41B368BA8D72}" destId="{5886AED2-5E16-4F24-8CB2-4FA4568C26E6}" srcOrd="4" destOrd="0" parTransId="{21E1C177-D3E2-42C2-9B2E-0420C1FB8197}" sibTransId="{5B840424-4ABF-4BF7-B4FA-53F8CCCB5F4B}"/>
    <dgm:cxn modelId="{EB18723A-EA3D-413C-B6AA-E8873C44F062}" srcId="{6C4FE3B2-4B4F-4DFF-BF1C-41B368BA8D72}" destId="{E5BFED54-27E4-4382-A9BB-6DEA63946664}" srcOrd="0" destOrd="0" parTransId="{CC79A36D-EBD5-41E8-A44C-AD8A9B9B980C}" sibTransId="{D7EBB71F-9D25-4EEA-BB53-D0D38F425973}"/>
    <dgm:cxn modelId="{D1F20F66-FE1F-4087-ABC1-8E9159C04B05}" type="presOf" srcId="{94FAE71F-442A-4745-81A2-093594B6B287}" destId="{5397B350-D191-416D-B0E0-031FA9635231}" srcOrd="0" destOrd="0" presId="urn:microsoft.com/office/officeart/2008/layout/LinedList"/>
    <dgm:cxn modelId="{D7E0E34F-0275-4ECA-B394-3C60DBEFD7CF}" type="presOf" srcId="{C656197C-FF41-4612-B336-7FA97695E1C1}" destId="{A53C0B34-A246-49C0-A1F4-355E860DDA4D}" srcOrd="0" destOrd="0" presId="urn:microsoft.com/office/officeart/2008/layout/LinedList"/>
    <dgm:cxn modelId="{833B8D50-65A3-47A3-95BE-789340D6A4F5}" type="presOf" srcId="{2D74A7C5-7087-4C91-BA54-0829B40F4A29}" destId="{E7F9BDF9-5F1D-44A9-814B-A0B8CAA74E92}" srcOrd="0" destOrd="0" presId="urn:microsoft.com/office/officeart/2008/layout/LinedList"/>
    <dgm:cxn modelId="{991F5554-D08A-4B6B-AA82-DF6045F7E247}" srcId="{6C4FE3B2-4B4F-4DFF-BF1C-41B368BA8D72}" destId="{2D74A7C5-7087-4C91-BA54-0829B40F4A29}" srcOrd="1" destOrd="0" parTransId="{1D59AF22-AF42-4767-8F3B-2C49A026C55E}" sibTransId="{A8B0B198-9978-4AD8-AD13-F41D959AF36D}"/>
    <dgm:cxn modelId="{E9009E77-6C7A-46CD-A7A8-C37CE45200B6}" type="presOf" srcId="{E5BFED54-27E4-4382-A9BB-6DEA63946664}" destId="{5A517015-4655-4091-82F8-63642CB5D346}" srcOrd="0" destOrd="0" presId="urn:microsoft.com/office/officeart/2008/layout/LinedList"/>
    <dgm:cxn modelId="{E07B2790-287E-48EA-90B5-C38383847798}" type="presOf" srcId="{6C4FE3B2-4B4F-4DFF-BF1C-41B368BA8D72}" destId="{3FE01759-265D-48F6-B510-EF5C9BF19EBB}" srcOrd="0" destOrd="0" presId="urn:microsoft.com/office/officeart/2008/layout/LinedList"/>
    <dgm:cxn modelId="{A859E29C-9ACB-4789-AFD4-7D67604CBA28}" srcId="{6C4FE3B2-4B4F-4DFF-BF1C-41B368BA8D72}" destId="{FBB3166F-BCBD-4961-973A-F76036A652D3}" srcOrd="3" destOrd="0" parTransId="{B418ED5D-0234-43AD-A91E-76E5A035B45C}" sibTransId="{816C7BA7-83E0-408E-954B-C8DCA95FC6AC}"/>
    <dgm:cxn modelId="{64BF10A4-45A8-461F-9D76-60E571BA4DBF}" srcId="{6C4FE3B2-4B4F-4DFF-BF1C-41B368BA8D72}" destId="{C656197C-FF41-4612-B336-7FA97695E1C1}" srcOrd="2" destOrd="0" parTransId="{22FE4781-0E92-42E5-BC7E-5A92BA241C7F}" sibTransId="{5AB164A3-F6D6-4F01-87F5-11A21DE6EC22}"/>
    <dgm:cxn modelId="{0D0035C5-F61F-4B04-A786-C3D2C02E577D}" type="presOf" srcId="{FBB3166F-BCBD-4961-973A-F76036A652D3}" destId="{4405F501-E410-4C43-8BAD-7CDC00F28D53}" srcOrd="0" destOrd="0" presId="urn:microsoft.com/office/officeart/2008/layout/LinedList"/>
    <dgm:cxn modelId="{2452ECCB-6E7B-40C6-9F15-793290DE69E9}" srcId="{6C4FE3B2-4B4F-4DFF-BF1C-41B368BA8D72}" destId="{94FAE71F-442A-4745-81A2-093594B6B287}" srcOrd="5" destOrd="0" parTransId="{DE01A9F3-42E2-420D-9C7F-8CB4165C673A}" sibTransId="{3D81FFCF-B313-444F-AE32-52C8D638C022}"/>
    <dgm:cxn modelId="{4C007890-1C21-4487-9AF2-0E31FBF7F734}" type="presParOf" srcId="{3FE01759-265D-48F6-B510-EF5C9BF19EBB}" destId="{D8318A2A-0004-4DB9-8547-F249B21D8052}" srcOrd="0" destOrd="0" presId="urn:microsoft.com/office/officeart/2008/layout/LinedList"/>
    <dgm:cxn modelId="{C1ADEC4D-3C43-4103-84B1-4CBC4A47C580}" type="presParOf" srcId="{3FE01759-265D-48F6-B510-EF5C9BF19EBB}" destId="{860C669C-F73D-42BC-BA67-31FB980A5566}" srcOrd="1" destOrd="0" presId="urn:microsoft.com/office/officeart/2008/layout/LinedList"/>
    <dgm:cxn modelId="{17F96721-08F3-4317-99A1-EC2E521E1A9E}" type="presParOf" srcId="{860C669C-F73D-42BC-BA67-31FB980A5566}" destId="{5A517015-4655-4091-82F8-63642CB5D346}" srcOrd="0" destOrd="0" presId="urn:microsoft.com/office/officeart/2008/layout/LinedList"/>
    <dgm:cxn modelId="{081A7640-2237-41E2-A297-249A9CCDC4EC}" type="presParOf" srcId="{860C669C-F73D-42BC-BA67-31FB980A5566}" destId="{91A5AD66-FFE0-4DC3-BF30-8723961BF883}" srcOrd="1" destOrd="0" presId="urn:microsoft.com/office/officeart/2008/layout/LinedList"/>
    <dgm:cxn modelId="{346EF60D-8DA9-44B0-B3E3-ACC7F88D47F0}" type="presParOf" srcId="{3FE01759-265D-48F6-B510-EF5C9BF19EBB}" destId="{97211449-7D66-48C6-B3DC-67F75089FF7B}" srcOrd="2" destOrd="0" presId="urn:microsoft.com/office/officeart/2008/layout/LinedList"/>
    <dgm:cxn modelId="{5DFF77D3-14CE-4378-8DDE-5F4184A5EDE3}" type="presParOf" srcId="{3FE01759-265D-48F6-B510-EF5C9BF19EBB}" destId="{D0322DB4-37C0-4614-B40F-7BC8D07AEA31}" srcOrd="3" destOrd="0" presId="urn:microsoft.com/office/officeart/2008/layout/LinedList"/>
    <dgm:cxn modelId="{19913434-200E-400B-ADCC-A0EED7F93643}" type="presParOf" srcId="{D0322DB4-37C0-4614-B40F-7BC8D07AEA31}" destId="{E7F9BDF9-5F1D-44A9-814B-A0B8CAA74E92}" srcOrd="0" destOrd="0" presId="urn:microsoft.com/office/officeart/2008/layout/LinedList"/>
    <dgm:cxn modelId="{00BD26E9-3C57-40A7-9D84-579C003C5351}" type="presParOf" srcId="{D0322DB4-37C0-4614-B40F-7BC8D07AEA31}" destId="{C4BB28BC-8B08-422D-B468-0BA6F853E76E}" srcOrd="1" destOrd="0" presId="urn:microsoft.com/office/officeart/2008/layout/LinedList"/>
    <dgm:cxn modelId="{573C1C76-B6F2-4AE1-B6C2-33B232F1C4DB}" type="presParOf" srcId="{3FE01759-265D-48F6-B510-EF5C9BF19EBB}" destId="{DD96F308-5CF0-4671-9A41-D360712738A9}" srcOrd="4" destOrd="0" presId="urn:microsoft.com/office/officeart/2008/layout/LinedList"/>
    <dgm:cxn modelId="{AF56543B-223E-4D4E-9B8B-B9C617763132}" type="presParOf" srcId="{3FE01759-265D-48F6-B510-EF5C9BF19EBB}" destId="{956BB56A-8311-47A5-8285-890F8FFCE2E4}" srcOrd="5" destOrd="0" presId="urn:microsoft.com/office/officeart/2008/layout/LinedList"/>
    <dgm:cxn modelId="{7833B2DB-B4FC-464B-91CA-5E3FC1D4B317}" type="presParOf" srcId="{956BB56A-8311-47A5-8285-890F8FFCE2E4}" destId="{A53C0B34-A246-49C0-A1F4-355E860DDA4D}" srcOrd="0" destOrd="0" presId="urn:microsoft.com/office/officeart/2008/layout/LinedList"/>
    <dgm:cxn modelId="{908C17F7-CE67-46A9-93D5-7A1E515ED451}" type="presParOf" srcId="{956BB56A-8311-47A5-8285-890F8FFCE2E4}" destId="{9E5286EB-134A-4ADF-93F7-674B0E367AE7}" srcOrd="1" destOrd="0" presId="urn:microsoft.com/office/officeart/2008/layout/LinedList"/>
    <dgm:cxn modelId="{9039ABC2-B249-4714-8758-B6E892F1DA5D}" type="presParOf" srcId="{3FE01759-265D-48F6-B510-EF5C9BF19EBB}" destId="{3378560A-FA65-4068-9B60-F15D2ED5432B}" srcOrd="6" destOrd="0" presId="urn:microsoft.com/office/officeart/2008/layout/LinedList"/>
    <dgm:cxn modelId="{5880F70F-DB26-4951-AFDD-8010CD2C9FF1}" type="presParOf" srcId="{3FE01759-265D-48F6-B510-EF5C9BF19EBB}" destId="{AD345C3D-0BC9-4A40-8F3D-B882D55DA868}" srcOrd="7" destOrd="0" presId="urn:microsoft.com/office/officeart/2008/layout/LinedList"/>
    <dgm:cxn modelId="{788DE280-FA8C-425E-9F84-AA1E9D6CB7D3}" type="presParOf" srcId="{AD345C3D-0BC9-4A40-8F3D-B882D55DA868}" destId="{4405F501-E410-4C43-8BAD-7CDC00F28D53}" srcOrd="0" destOrd="0" presId="urn:microsoft.com/office/officeart/2008/layout/LinedList"/>
    <dgm:cxn modelId="{59050FF2-29F7-46B0-AFEF-1CF06E13FFB6}" type="presParOf" srcId="{AD345C3D-0BC9-4A40-8F3D-B882D55DA868}" destId="{D8E50EDE-809A-4EC2-A877-7CB370BA7B48}" srcOrd="1" destOrd="0" presId="urn:microsoft.com/office/officeart/2008/layout/LinedList"/>
    <dgm:cxn modelId="{F757D514-0D10-435C-B43D-0C1FBB50E8DE}" type="presParOf" srcId="{3FE01759-265D-48F6-B510-EF5C9BF19EBB}" destId="{E229665B-DB51-4E03-8E2D-EA7A9E318497}" srcOrd="8" destOrd="0" presId="urn:microsoft.com/office/officeart/2008/layout/LinedList"/>
    <dgm:cxn modelId="{50AD465E-30CF-48CA-8279-A8AA6BFB7456}" type="presParOf" srcId="{3FE01759-265D-48F6-B510-EF5C9BF19EBB}" destId="{2F921FD5-2907-4CF3-BC81-71A170FEDF94}" srcOrd="9" destOrd="0" presId="urn:microsoft.com/office/officeart/2008/layout/LinedList"/>
    <dgm:cxn modelId="{51C1C0C0-682F-4BB6-9656-1E2B2D66F8CA}" type="presParOf" srcId="{2F921FD5-2907-4CF3-BC81-71A170FEDF94}" destId="{04D81698-A72F-4508-B4DF-8611ABB47749}" srcOrd="0" destOrd="0" presId="urn:microsoft.com/office/officeart/2008/layout/LinedList"/>
    <dgm:cxn modelId="{3B2E8377-A054-4572-8E84-D9047B2D967D}" type="presParOf" srcId="{2F921FD5-2907-4CF3-BC81-71A170FEDF94}" destId="{C4C588E7-C80D-4A01-83D8-22C53B2A7ED9}" srcOrd="1" destOrd="0" presId="urn:microsoft.com/office/officeart/2008/layout/LinedList"/>
    <dgm:cxn modelId="{1C198FE8-B086-4C4F-BB45-050DF31FB4F2}" type="presParOf" srcId="{3FE01759-265D-48F6-B510-EF5C9BF19EBB}" destId="{1B79B18A-8765-447A-A9A7-28983C1BDE34}" srcOrd="10" destOrd="0" presId="urn:microsoft.com/office/officeart/2008/layout/LinedList"/>
    <dgm:cxn modelId="{C4379F26-B0F6-4DDC-BF5B-A4DEED7EBF6A}" type="presParOf" srcId="{3FE01759-265D-48F6-B510-EF5C9BF19EBB}" destId="{2A58B9B4-CC56-454F-AB27-0C8CF283FC0A}" srcOrd="11" destOrd="0" presId="urn:microsoft.com/office/officeart/2008/layout/LinedList"/>
    <dgm:cxn modelId="{95270E54-8542-4192-A309-7A63A6F1F2E7}" type="presParOf" srcId="{2A58B9B4-CC56-454F-AB27-0C8CF283FC0A}" destId="{5397B350-D191-416D-B0E0-031FA9635231}" srcOrd="0" destOrd="0" presId="urn:microsoft.com/office/officeart/2008/layout/LinedList"/>
    <dgm:cxn modelId="{CB69043F-4027-49B6-BC58-568856FF193E}" type="presParOf" srcId="{2A58B9B4-CC56-454F-AB27-0C8CF283FC0A}" destId="{14707AB6-9237-4E54-B66E-671ADA2CF3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E0BF3-3D16-4EF6-B6B5-7A13B89279DC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3EA5D639-BA89-4039-979A-96550077242F}">
      <dgm:prSet/>
      <dgm:spPr/>
      <dgm:t>
        <a:bodyPr/>
        <a:lstStyle/>
        <a:p>
          <a:r>
            <a:rPr lang="en-US"/>
            <a:t>Conducted by Myers-Briggs Company (2021)</a:t>
          </a:r>
        </a:p>
      </dgm:t>
    </dgm:pt>
    <dgm:pt modelId="{B9D96FF3-5354-4B36-96F2-08AD5BD04B58}" type="parTrans" cxnId="{27EAF1A7-B23C-4E7E-A11E-F2CD6AD4BD13}">
      <dgm:prSet/>
      <dgm:spPr/>
      <dgm:t>
        <a:bodyPr/>
        <a:lstStyle/>
        <a:p>
          <a:endParaRPr lang="en-US"/>
        </a:p>
      </dgm:t>
    </dgm:pt>
    <dgm:pt modelId="{5DCA8738-7904-4E92-A6C6-5AB3DDB3E1BA}" type="sibTrans" cxnId="{27EAF1A7-B23C-4E7E-A11E-F2CD6AD4BD13}">
      <dgm:prSet/>
      <dgm:spPr/>
      <dgm:t>
        <a:bodyPr/>
        <a:lstStyle/>
        <a:p>
          <a:endParaRPr lang="en-US"/>
        </a:p>
      </dgm:t>
    </dgm:pt>
    <dgm:pt modelId="{EAA5664F-7E88-408C-B60E-14099B1E9CD9}">
      <dgm:prSet/>
      <dgm:spPr/>
      <dgm:t>
        <a:bodyPr/>
        <a:lstStyle/>
        <a:p>
          <a:r>
            <a:rPr lang="en-US"/>
            <a:t>How well people believe they manage conflict.</a:t>
          </a:r>
        </a:p>
      </dgm:t>
    </dgm:pt>
    <dgm:pt modelId="{592A0689-580D-4EFF-A39B-B969FC2FB86B}" type="parTrans" cxnId="{8BA16A0A-6B22-4E9E-B1FF-7B1E3FC7A082}">
      <dgm:prSet/>
      <dgm:spPr/>
      <dgm:t>
        <a:bodyPr/>
        <a:lstStyle/>
        <a:p>
          <a:endParaRPr lang="en-US"/>
        </a:p>
      </dgm:t>
    </dgm:pt>
    <dgm:pt modelId="{0AC2CA6B-57E5-4C6E-8A7D-5B7D2796BCDD}" type="sibTrans" cxnId="{8BA16A0A-6B22-4E9E-B1FF-7B1E3FC7A082}">
      <dgm:prSet/>
      <dgm:spPr/>
      <dgm:t>
        <a:bodyPr/>
        <a:lstStyle/>
        <a:p>
          <a:endParaRPr lang="en-US"/>
        </a:p>
      </dgm:t>
    </dgm:pt>
    <dgm:pt modelId="{F96D471E-74C1-44A1-B65F-CF74D5BF138D}">
      <dgm:prSet/>
      <dgm:spPr/>
      <dgm:t>
        <a:bodyPr/>
        <a:lstStyle/>
        <a:p>
          <a:r>
            <a:rPr lang="en-US"/>
            <a:t>The costs and consequences of conflict.</a:t>
          </a:r>
        </a:p>
      </dgm:t>
    </dgm:pt>
    <dgm:pt modelId="{0F4D77BD-F673-45AB-B013-0B0D9E58C67F}" type="parTrans" cxnId="{3F9AAD0D-E34A-4684-BFA3-B5287B96D5B0}">
      <dgm:prSet/>
      <dgm:spPr/>
      <dgm:t>
        <a:bodyPr/>
        <a:lstStyle/>
        <a:p>
          <a:endParaRPr lang="en-US"/>
        </a:p>
      </dgm:t>
    </dgm:pt>
    <dgm:pt modelId="{E5B1C9EC-7DAB-4D5A-92EF-F4CF410F2760}" type="sibTrans" cxnId="{3F9AAD0D-E34A-4684-BFA3-B5287B96D5B0}">
      <dgm:prSet/>
      <dgm:spPr/>
      <dgm:t>
        <a:bodyPr/>
        <a:lstStyle/>
        <a:p>
          <a:endParaRPr lang="en-US"/>
        </a:p>
      </dgm:t>
    </dgm:pt>
    <dgm:pt modelId="{D8209839-CC64-46A7-82BE-FB2268898C99}">
      <dgm:prSet/>
      <dgm:spPr/>
      <dgm:t>
        <a:bodyPr/>
        <a:lstStyle/>
        <a:p>
          <a:r>
            <a:rPr lang="en-US"/>
            <a:t>How conflict makes people feel.</a:t>
          </a:r>
        </a:p>
      </dgm:t>
    </dgm:pt>
    <dgm:pt modelId="{4BB006C9-9FE4-4845-9F6C-F2B9F2FEA43E}" type="parTrans" cxnId="{CC156F3E-8364-47F6-BADA-DAF8BB249CBC}">
      <dgm:prSet/>
      <dgm:spPr/>
      <dgm:t>
        <a:bodyPr/>
        <a:lstStyle/>
        <a:p>
          <a:endParaRPr lang="en-US"/>
        </a:p>
      </dgm:t>
    </dgm:pt>
    <dgm:pt modelId="{655DC078-E071-487F-B2E6-ABAA3E483D6B}" type="sibTrans" cxnId="{CC156F3E-8364-47F6-BADA-DAF8BB249CBC}">
      <dgm:prSet/>
      <dgm:spPr/>
      <dgm:t>
        <a:bodyPr/>
        <a:lstStyle/>
        <a:p>
          <a:endParaRPr lang="en-US"/>
        </a:p>
      </dgm:t>
    </dgm:pt>
    <dgm:pt modelId="{4F7A0381-047A-477B-BA7C-EA7FB2288BAC}">
      <dgm:prSet/>
      <dgm:spPr/>
      <dgm:t>
        <a:bodyPr/>
        <a:lstStyle/>
        <a:p>
          <a:r>
            <a:rPr lang="en-US"/>
            <a:t>The role of a manager or supervisor during conflict. </a:t>
          </a:r>
        </a:p>
      </dgm:t>
    </dgm:pt>
    <dgm:pt modelId="{3AF8EEE1-5B71-4826-8395-1CF7D392B40C}" type="parTrans" cxnId="{F65E01B9-006B-4A62-BFE6-C5C0515F3E26}">
      <dgm:prSet/>
      <dgm:spPr/>
      <dgm:t>
        <a:bodyPr/>
        <a:lstStyle/>
        <a:p>
          <a:endParaRPr lang="en-US"/>
        </a:p>
      </dgm:t>
    </dgm:pt>
    <dgm:pt modelId="{7A3CB949-45B7-46B9-84BE-10F7A941FD77}" type="sibTrans" cxnId="{F65E01B9-006B-4A62-BFE6-C5C0515F3E26}">
      <dgm:prSet/>
      <dgm:spPr/>
      <dgm:t>
        <a:bodyPr/>
        <a:lstStyle/>
        <a:p>
          <a:endParaRPr lang="en-US"/>
        </a:p>
      </dgm:t>
    </dgm:pt>
    <dgm:pt modelId="{570AA3B3-70B3-46D4-9FEA-58312E4BC0B3}" type="pres">
      <dgm:prSet presAssocID="{DA0E0BF3-3D16-4EF6-B6B5-7A13B89279DC}" presName="linear" presStyleCnt="0">
        <dgm:presLayoutVars>
          <dgm:animLvl val="lvl"/>
          <dgm:resizeHandles val="exact"/>
        </dgm:presLayoutVars>
      </dgm:prSet>
      <dgm:spPr/>
    </dgm:pt>
    <dgm:pt modelId="{255DB9E5-E60D-4579-8B8D-351DB0787695}" type="pres">
      <dgm:prSet presAssocID="{3EA5D639-BA89-4039-979A-96550077242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C08D72C-57D0-49E4-9A74-42DD050E864A}" type="pres">
      <dgm:prSet presAssocID="{3EA5D639-BA89-4039-979A-96550077242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BA16A0A-6B22-4E9E-B1FF-7B1E3FC7A082}" srcId="{3EA5D639-BA89-4039-979A-96550077242F}" destId="{EAA5664F-7E88-408C-B60E-14099B1E9CD9}" srcOrd="0" destOrd="0" parTransId="{592A0689-580D-4EFF-A39B-B969FC2FB86B}" sibTransId="{0AC2CA6B-57E5-4C6E-8A7D-5B7D2796BCDD}"/>
    <dgm:cxn modelId="{3F9AAD0D-E34A-4684-BFA3-B5287B96D5B0}" srcId="{3EA5D639-BA89-4039-979A-96550077242F}" destId="{F96D471E-74C1-44A1-B65F-CF74D5BF138D}" srcOrd="1" destOrd="0" parTransId="{0F4D77BD-F673-45AB-B013-0B0D9E58C67F}" sibTransId="{E5B1C9EC-7DAB-4D5A-92EF-F4CF410F2760}"/>
    <dgm:cxn modelId="{E580601B-A80A-419A-9E2F-E2F1F0B3CDDC}" type="presOf" srcId="{F96D471E-74C1-44A1-B65F-CF74D5BF138D}" destId="{BC08D72C-57D0-49E4-9A74-42DD050E864A}" srcOrd="0" destOrd="1" presId="urn:microsoft.com/office/officeart/2005/8/layout/vList2"/>
    <dgm:cxn modelId="{CC156F3E-8364-47F6-BADA-DAF8BB249CBC}" srcId="{3EA5D639-BA89-4039-979A-96550077242F}" destId="{D8209839-CC64-46A7-82BE-FB2268898C99}" srcOrd="2" destOrd="0" parTransId="{4BB006C9-9FE4-4845-9F6C-F2B9F2FEA43E}" sibTransId="{655DC078-E071-487F-B2E6-ABAA3E483D6B}"/>
    <dgm:cxn modelId="{4A53DB5C-C6F2-4383-A38B-B5CD57E14891}" type="presOf" srcId="{DA0E0BF3-3D16-4EF6-B6B5-7A13B89279DC}" destId="{570AA3B3-70B3-46D4-9FEA-58312E4BC0B3}" srcOrd="0" destOrd="0" presId="urn:microsoft.com/office/officeart/2005/8/layout/vList2"/>
    <dgm:cxn modelId="{3A5D655F-2EFA-4F42-BE71-A9F0CCBCF125}" type="presOf" srcId="{4F7A0381-047A-477B-BA7C-EA7FB2288BAC}" destId="{BC08D72C-57D0-49E4-9A74-42DD050E864A}" srcOrd="0" destOrd="3" presId="urn:microsoft.com/office/officeart/2005/8/layout/vList2"/>
    <dgm:cxn modelId="{C2831145-72F4-4670-98A2-F0684C32276C}" type="presOf" srcId="{D8209839-CC64-46A7-82BE-FB2268898C99}" destId="{BC08D72C-57D0-49E4-9A74-42DD050E864A}" srcOrd="0" destOrd="2" presId="urn:microsoft.com/office/officeart/2005/8/layout/vList2"/>
    <dgm:cxn modelId="{27EAF1A7-B23C-4E7E-A11E-F2CD6AD4BD13}" srcId="{DA0E0BF3-3D16-4EF6-B6B5-7A13B89279DC}" destId="{3EA5D639-BA89-4039-979A-96550077242F}" srcOrd="0" destOrd="0" parTransId="{B9D96FF3-5354-4B36-96F2-08AD5BD04B58}" sibTransId="{5DCA8738-7904-4E92-A6C6-5AB3DDB3E1BA}"/>
    <dgm:cxn modelId="{F65E01B9-006B-4A62-BFE6-C5C0515F3E26}" srcId="{3EA5D639-BA89-4039-979A-96550077242F}" destId="{4F7A0381-047A-477B-BA7C-EA7FB2288BAC}" srcOrd="3" destOrd="0" parTransId="{3AF8EEE1-5B71-4826-8395-1CF7D392B40C}" sibTransId="{7A3CB949-45B7-46B9-84BE-10F7A941FD77}"/>
    <dgm:cxn modelId="{8603A3DE-1739-4460-8EDB-F97DF5FCD3A7}" type="presOf" srcId="{3EA5D639-BA89-4039-979A-96550077242F}" destId="{255DB9E5-E60D-4579-8B8D-351DB0787695}" srcOrd="0" destOrd="0" presId="urn:microsoft.com/office/officeart/2005/8/layout/vList2"/>
    <dgm:cxn modelId="{0806BAFD-1F43-47C6-AE7C-70F7DB2E5545}" type="presOf" srcId="{EAA5664F-7E88-408C-B60E-14099B1E9CD9}" destId="{BC08D72C-57D0-49E4-9A74-42DD050E864A}" srcOrd="0" destOrd="0" presId="urn:microsoft.com/office/officeart/2005/8/layout/vList2"/>
    <dgm:cxn modelId="{0F9E8B63-A87D-4913-A1EF-506652D3A749}" type="presParOf" srcId="{570AA3B3-70B3-46D4-9FEA-58312E4BC0B3}" destId="{255DB9E5-E60D-4579-8B8D-351DB0787695}" srcOrd="0" destOrd="0" presId="urn:microsoft.com/office/officeart/2005/8/layout/vList2"/>
    <dgm:cxn modelId="{E59E14D1-8376-48ED-A72C-F2C9EA904E12}" type="presParOf" srcId="{570AA3B3-70B3-46D4-9FEA-58312E4BC0B3}" destId="{BC08D72C-57D0-49E4-9A74-42DD050E864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F9F9EA-95DA-4049-BCBD-905BD08689F9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465E175-F898-4046-9D1E-7C3404EED8BE}">
      <dgm:prSet/>
      <dgm:spPr/>
      <dgm:t>
        <a:bodyPr/>
        <a:lstStyle/>
        <a:p>
          <a:r>
            <a:rPr lang="en-US" b="1"/>
            <a:t>2. Be Aware of Your Biases</a:t>
          </a:r>
          <a:endParaRPr lang="en-US"/>
        </a:p>
      </dgm:t>
    </dgm:pt>
    <dgm:pt modelId="{7336C3DC-9FBF-4B9F-BB63-1DAEDE3C3D13}" type="parTrans" cxnId="{29838F77-EFDB-4891-A79B-894E84A93DBF}">
      <dgm:prSet/>
      <dgm:spPr/>
      <dgm:t>
        <a:bodyPr/>
        <a:lstStyle/>
        <a:p>
          <a:endParaRPr lang="en-US"/>
        </a:p>
      </dgm:t>
    </dgm:pt>
    <dgm:pt modelId="{E3E80065-1AA2-49E9-BDFF-5F86C258F4BF}" type="sibTrans" cxnId="{29838F77-EFDB-4891-A79B-894E84A93DBF}">
      <dgm:prSet/>
      <dgm:spPr/>
      <dgm:t>
        <a:bodyPr/>
        <a:lstStyle/>
        <a:p>
          <a:endParaRPr lang="en-US"/>
        </a:p>
      </dgm:t>
    </dgm:pt>
    <dgm:pt modelId="{2212BDB1-FE03-4AED-9ECE-A4ECF5EC98D9}">
      <dgm:prSet/>
      <dgm:spPr/>
      <dgm:t>
        <a:bodyPr/>
        <a:lstStyle/>
        <a:p>
          <a:r>
            <a:rPr lang="en-US"/>
            <a:t>One common derailer is </a:t>
          </a:r>
          <a:r>
            <a:rPr lang="en-US" b="1"/>
            <a:t>fundamental attribution error</a:t>
          </a:r>
          <a:r>
            <a:rPr lang="en-US"/>
            <a:t> – an inclination to assume others behavior has more to do with their personality than the situation.</a:t>
          </a:r>
        </a:p>
      </dgm:t>
    </dgm:pt>
    <dgm:pt modelId="{B3D2A203-F2C5-48FB-9420-1E990A7BC3AA}" type="parTrans" cxnId="{ED980569-A01C-4C55-A96B-BE491E12D6D6}">
      <dgm:prSet/>
      <dgm:spPr/>
      <dgm:t>
        <a:bodyPr/>
        <a:lstStyle/>
        <a:p>
          <a:endParaRPr lang="en-US"/>
        </a:p>
      </dgm:t>
    </dgm:pt>
    <dgm:pt modelId="{39AB043F-5968-4790-972F-ABD49281116D}" type="sibTrans" cxnId="{ED980569-A01C-4C55-A96B-BE491E12D6D6}">
      <dgm:prSet/>
      <dgm:spPr/>
      <dgm:t>
        <a:bodyPr/>
        <a:lstStyle/>
        <a:p>
          <a:endParaRPr lang="en-US"/>
        </a:p>
      </dgm:t>
    </dgm:pt>
    <dgm:pt modelId="{E16CAEBB-780F-4D9B-9EF6-7C517EC3C2D8}">
      <dgm:prSet/>
      <dgm:spPr/>
      <dgm:t>
        <a:bodyPr/>
        <a:lstStyle/>
        <a:p>
          <a:r>
            <a:rPr lang="en-US" b="1"/>
            <a:t>Example</a:t>
          </a:r>
          <a:r>
            <a:rPr lang="en-US"/>
            <a:t> - a colleague is running late for a meeting</a:t>
          </a:r>
        </a:p>
      </dgm:t>
    </dgm:pt>
    <dgm:pt modelId="{27ABA334-E014-489C-A40B-20C73DBA3DEE}" type="parTrans" cxnId="{0EDAB420-0B62-4E31-AF7D-D5CCF994B6F2}">
      <dgm:prSet/>
      <dgm:spPr/>
      <dgm:t>
        <a:bodyPr/>
        <a:lstStyle/>
        <a:p>
          <a:endParaRPr lang="en-US"/>
        </a:p>
      </dgm:t>
    </dgm:pt>
    <dgm:pt modelId="{0DFEB1B2-67B6-4FBA-A8DE-4AF606FE94D2}" type="sibTrans" cxnId="{0EDAB420-0B62-4E31-AF7D-D5CCF994B6F2}">
      <dgm:prSet/>
      <dgm:spPr/>
      <dgm:t>
        <a:bodyPr/>
        <a:lstStyle/>
        <a:p>
          <a:endParaRPr lang="en-US"/>
        </a:p>
      </dgm:t>
    </dgm:pt>
    <dgm:pt modelId="{2BA46989-2DF2-4BB8-8043-7D0050FD06BD}">
      <dgm:prSet/>
      <dgm:spPr/>
      <dgm:t>
        <a:bodyPr/>
        <a:lstStyle/>
        <a:p>
          <a:r>
            <a:rPr lang="en-US"/>
            <a:t>Also be aware of </a:t>
          </a:r>
          <a:r>
            <a:rPr lang="en-US" b="1"/>
            <a:t>confirmation bias </a:t>
          </a:r>
          <a:r>
            <a:rPr lang="en-US"/>
            <a:t>- the tendency to interpret events as proving the truth of existing beliefs</a:t>
          </a:r>
        </a:p>
      </dgm:t>
    </dgm:pt>
    <dgm:pt modelId="{044AA260-D371-41B3-8C4B-B05EE4D469C9}" type="parTrans" cxnId="{464F0609-405F-4967-9C4E-38E508229E34}">
      <dgm:prSet/>
      <dgm:spPr/>
      <dgm:t>
        <a:bodyPr/>
        <a:lstStyle/>
        <a:p>
          <a:endParaRPr lang="en-US"/>
        </a:p>
      </dgm:t>
    </dgm:pt>
    <dgm:pt modelId="{B09AD380-FD67-4D29-90C3-781BEA610CA9}" type="sibTrans" cxnId="{464F0609-405F-4967-9C4E-38E508229E34}">
      <dgm:prSet/>
      <dgm:spPr/>
      <dgm:t>
        <a:bodyPr/>
        <a:lstStyle/>
        <a:p>
          <a:endParaRPr lang="en-US"/>
        </a:p>
      </dgm:t>
    </dgm:pt>
    <dgm:pt modelId="{74C4DDC2-83EE-4CA6-A7ED-44B87B9E3B36}">
      <dgm:prSet/>
      <dgm:spPr/>
      <dgm:t>
        <a:bodyPr/>
        <a:lstStyle/>
        <a:p>
          <a:r>
            <a:rPr lang="en-US"/>
            <a:t>Challenge your </a:t>
          </a:r>
          <a:r>
            <a:rPr lang="en-US" b="1"/>
            <a:t>own assumptions and biases</a:t>
          </a:r>
          <a:endParaRPr lang="en-US"/>
        </a:p>
      </dgm:t>
    </dgm:pt>
    <dgm:pt modelId="{AE83C951-2933-4798-A23D-8791F45A5F54}" type="parTrans" cxnId="{630D88FA-A1D0-4E6B-99F2-C84918F85A8B}">
      <dgm:prSet/>
      <dgm:spPr/>
      <dgm:t>
        <a:bodyPr/>
        <a:lstStyle/>
        <a:p>
          <a:endParaRPr lang="en-US"/>
        </a:p>
      </dgm:t>
    </dgm:pt>
    <dgm:pt modelId="{D206CD55-D0B5-4DAF-93E2-68F7945A8279}" type="sibTrans" cxnId="{630D88FA-A1D0-4E6B-99F2-C84918F85A8B}">
      <dgm:prSet/>
      <dgm:spPr/>
      <dgm:t>
        <a:bodyPr/>
        <a:lstStyle/>
        <a:p>
          <a:endParaRPr lang="en-US"/>
        </a:p>
      </dgm:t>
    </dgm:pt>
    <dgm:pt modelId="{1D5342DC-E4ED-4A85-8EB1-B16D2A962962}">
      <dgm:prSet/>
      <dgm:spPr/>
      <dgm:t>
        <a:bodyPr/>
        <a:lstStyle/>
        <a:p>
          <a:r>
            <a:rPr lang="en-US" b="1"/>
            <a:t>Ask a trusted colleague</a:t>
          </a:r>
          <a:r>
            <a:rPr lang="en-US"/>
            <a:t> to help you see the other point of view</a:t>
          </a:r>
        </a:p>
      </dgm:t>
    </dgm:pt>
    <dgm:pt modelId="{5A426918-ECB0-4B54-8771-8FA8A0C7C59D}" type="parTrans" cxnId="{0A0ED9A7-5122-4880-8956-867DD14AB149}">
      <dgm:prSet/>
      <dgm:spPr/>
      <dgm:t>
        <a:bodyPr/>
        <a:lstStyle/>
        <a:p>
          <a:endParaRPr lang="en-US"/>
        </a:p>
      </dgm:t>
    </dgm:pt>
    <dgm:pt modelId="{1CB5A9FF-49A2-48E9-A21A-1BCAAD38F9A5}" type="sibTrans" cxnId="{0A0ED9A7-5122-4880-8956-867DD14AB149}">
      <dgm:prSet/>
      <dgm:spPr/>
      <dgm:t>
        <a:bodyPr/>
        <a:lstStyle/>
        <a:p>
          <a:endParaRPr lang="en-US"/>
        </a:p>
      </dgm:t>
    </dgm:pt>
    <dgm:pt modelId="{0B930D82-AC40-474C-A1B3-2523A27C71B6}" type="pres">
      <dgm:prSet presAssocID="{E9F9F9EA-95DA-4049-BCBD-905BD08689F9}" presName="diagram" presStyleCnt="0">
        <dgm:presLayoutVars>
          <dgm:dir/>
          <dgm:resizeHandles val="exact"/>
        </dgm:presLayoutVars>
      </dgm:prSet>
      <dgm:spPr/>
    </dgm:pt>
    <dgm:pt modelId="{565D5218-0209-4058-92DB-506D6DA2392C}" type="pres">
      <dgm:prSet presAssocID="{3465E175-F898-4046-9D1E-7C3404EED8BE}" presName="node" presStyleLbl="node1" presStyleIdx="0" presStyleCnt="1">
        <dgm:presLayoutVars>
          <dgm:bulletEnabled val="1"/>
        </dgm:presLayoutVars>
      </dgm:prSet>
      <dgm:spPr/>
    </dgm:pt>
  </dgm:ptLst>
  <dgm:cxnLst>
    <dgm:cxn modelId="{464F0609-405F-4967-9C4E-38E508229E34}" srcId="{3465E175-F898-4046-9D1E-7C3404EED8BE}" destId="{2BA46989-2DF2-4BB8-8043-7D0050FD06BD}" srcOrd="2" destOrd="0" parTransId="{044AA260-D371-41B3-8C4B-B05EE4D469C9}" sibTransId="{B09AD380-FD67-4D29-90C3-781BEA610CA9}"/>
    <dgm:cxn modelId="{99393316-8F58-4D0F-A065-9450D90022C5}" type="presOf" srcId="{E9F9F9EA-95DA-4049-BCBD-905BD08689F9}" destId="{0B930D82-AC40-474C-A1B3-2523A27C71B6}" srcOrd="0" destOrd="0" presId="urn:microsoft.com/office/officeart/2005/8/layout/default"/>
    <dgm:cxn modelId="{A299171A-8229-483C-BC08-673F147A4799}" type="presOf" srcId="{2212BDB1-FE03-4AED-9ECE-A4ECF5EC98D9}" destId="{565D5218-0209-4058-92DB-506D6DA2392C}" srcOrd="0" destOrd="1" presId="urn:microsoft.com/office/officeart/2005/8/layout/default"/>
    <dgm:cxn modelId="{0EDAB420-0B62-4E31-AF7D-D5CCF994B6F2}" srcId="{3465E175-F898-4046-9D1E-7C3404EED8BE}" destId="{E16CAEBB-780F-4D9B-9EF6-7C517EC3C2D8}" srcOrd="1" destOrd="0" parTransId="{27ABA334-E014-489C-A40B-20C73DBA3DEE}" sibTransId="{0DFEB1B2-67B6-4FBA-A8DE-4AF606FE94D2}"/>
    <dgm:cxn modelId="{6A934E30-1E1D-42A4-A498-74D5F06CEC70}" type="presOf" srcId="{2BA46989-2DF2-4BB8-8043-7D0050FD06BD}" destId="{565D5218-0209-4058-92DB-506D6DA2392C}" srcOrd="0" destOrd="3" presId="urn:microsoft.com/office/officeart/2005/8/layout/default"/>
    <dgm:cxn modelId="{ED980569-A01C-4C55-A96B-BE491E12D6D6}" srcId="{3465E175-F898-4046-9D1E-7C3404EED8BE}" destId="{2212BDB1-FE03-4AED-9ECE-A4ECF5EC98D9}" srcOrd="0" destOrd="0" parTransId="{B3D2A203-F2C5-48FB-9420-1E990A7BC3AA}" sibTransId="{39AB043F-5968-4790-972F-ABD49281116D}"/>
    <dgm:cxn modelId="{9E136E6C-7F3D-4544-A934-DC2801D6AB8C}" type="presOf" srcId="{E16CAEBB-780F-4D9B-9EF6-7C517EC3C2D8}" destId="{565D5218-0209-4058-92DB-506D6DA2392C}" srcOrd="0" destOrd="2" presId="urn:microsoft.com/office/officeart/2005/8/layout/default"/>
    <dgm:cxn modelId="{ED503377-697E-4EA4-9C99-0C7266A574C6}" type="presOf" srcId="{74C4DDC2-83EE-4CA6-A7ED-44B87B9E3B36}" destId="{565D5218-0209-4058-92DB-506D6DA2392C}" srcOrd="0" destOrd="4" presId="urn:microsoft.com/office/officeart/2005/8/layout/default"/>
    <dgm:cxn modelId="{29838F77-EFDB-4891-A79B-894E84A93DBF}" srcId="{E9F9F9EA-95DA-4049-BCBD-905BD08689F9}" destId="{3465E175-F898-4046-9D1E-7C3404EED8BE}" srcOrd="0" destOrd="0" parTransId="{7336C3DC-9FBF-4B9F-BB63-1DAEDE3C3D13}" sibTransId="{E3E80065-1AA2-49E9-BDFF-5F86C258F4BF}"/>
    <dgm:cxn modelId="{0A0ED9A7-5122-4880-8956-867DD14AB149}" srcId="{3465E175-F898-4046-9D1E-7C3404EED8BE}" destId="{1D5342DC-E4ED-4A85-8EB1-B16D2A962962}" srcOrd="4" destOrd="0" parTransId="{5A426918-ECB0-4B54-8771-8FA8A0C7C59D}" sibTransId="{1CB5A9FF-49A2-48E9-A21A-1BCAAD38F9A5}"/>
    <dgm:cxn modelId="{9DEC8AC2-74B1-4B5C-923F-95DEB355335B}" type="presOf" srcId="{1D5342DC-E4ED-4A85-8EB1-B16D2A962962}" destId="{565D5218-0209-4058-92DB-506D6DA2392C}" srcOrd="0" destOrd="5" presId="urn:microsoft.com/office/officeart/2005/8/layout/default"/>
    <dgm:cxn modelId="{13AA7BF8-EC44-46B2-8DF7-2F42D7988A0D}" type="presOf" srcId="{3465E175-F898-4046-9D1E-7C3404EED8BE}" destId="{565D5218-0209-4058-92DB-506D6DA2392C}" srcOrd="0" destOrd="0" presId="urn:microsoft.com/office/officeart/2005/8/layout/default"/>
    <dgm:cxn modelId="{630D88FA-A1D0-4E6B-99F2-C84918F85A8B}" srcId="{3465E175-F898-4046-9D1E-7C3404EED8BE}" destId="{74C4DDC2-83EE-4CA6-A7ED-44B87B9E3B36}" srcOrd="3" destOrd="0" parTransId="{AE83C951-2933-4798-A23D-8791F45A5F54}" sibTransId="{D206CD55-D0B5-4DAF-93E2-68F7945A8279}"/>
    <dgm:cxn modelId="{62B88976-3CD2-496A-B22B-A14934130CDF}" type="presParOf" srcId="{0B930D82-AC40-474C-A1B3-2523A27C71B6}" destId="{565D5218-0209-4058-92DB-506D6DA2392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22E72-0761-4D46-AF4A-B3743C963BA4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9300D-C8E7-4B01-A479-2C84F8C3FC56}">
      <dsp:nvSpPr>
        <dsp:cNvPr id="0" name=""/>
        <dsp:cNvSpPr/>
      </dsp:nvSpPr>
      <dsp:spPr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People parking crooked in the parking lot</a:t>
          </a:r>
        </a:p>
      </dsp:txBody>
      <dsp:txXfrm>
        <a:off x="0" y="2492"/>
        <a:ext cx="6492875" cy="850069"/>
      </dsp:txXfrm>
    </dsp:sp>
    <dsp:sp modelId="{C8EBAACF-AF0A-4A6B-B37E-924D8BC960E1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9890A-B8FB-4C20-901F-17F5BF1F1DE8}">
      <dsp:nvSpPr>
        <dsp:cNvPr id="0" name=""/>
        <dsp:cNvSpPr/>
      </dsp:nvSpPr>
      <dsp:spPr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panose="020F0302020204030204"/>
            </a:rPr>
            <a:t>People driving slow in the fast lane</a:t>
          </a:r>
          <a:endParaRPr lang="en-US" sz="2400" kern="1200" dirty="0"/>
        </a:p>
      </dsp:txBody>
      <dsp:txXfrm>
        <a:off x="0" y="852561"/>
        <a:ext cx="6492875" cy="850069"/>
      </dsp:txXfrm>
    </dsp:sp>
    <dsp:sp modelId="{D73992FE-16B0-4CAB-825B-924EDA93C123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E5BBE-DB81-4C7E-8DCB-C39C0A90B38C}">
      <dsp:nvSpPr>
        <dsp:cNvPr id="0" name=""/>
        <dsp:cNvSpPr/>
      </dsp:nvSpPr>
      <dsp:spPr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Not putting down the toilet seat</a:t>
          </a:r>
        </a:p>
      </dsp:txBody>
      <dsp:txXfrm>
        <a:off x="0" y="1702630"/>
        <a:ext cx="6492875" cy="850069"/>
      </dsp:txXfrm>
    </dsp:sp>
    <dsp:sp modelId="{239B364E-41BF-42B6-A673-BA499AD52D56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F49B2-D461-4AB7-A328-26F45098791B}">
      <dsp:nvSpPr>
        <dsp:cNvPr id="0" name=""/>
        <dsp:cNvSpPr/>
      </dsp:nvSpPr>
      <dsp:spPr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Not washing</a:t>
          </a:r>
          <a:r>
            <a:rPr lang="en-US" sz="2400" kern="1200" dirty="0">
              <a:latin typeface="Calibri Light" panose="020F0302020204030204"/>
            </a:rPr>
            <a:t> there</a:t>
          </a:r>
          <a:r>
            <a:rPr lang="en-US" sz="2400" kern="1200" dirty="0"/>
            <a:t> hands after </a:t>
          </a:r>
          <a:r>
            <a:rPr lang="en-US" sz="2400" kern="1200" dirty="0">
              <a:latin typeface="Calibri Light" panose="020F0302020204030204"/>
            </a:rPr>
            <a:t>using the</a:t>
          </a:r>
          <a:r>
            <a:rPr lang="en-US" sz="2400" kern="1200" dirty="0"/>
            <a:t> restroom</a:t>
          </a:r>
        </a:p>
      </dsp:txBody>
      <dsp:txXfrm>
        <a:off x="0" y="2552699"/>
        <a:ext cx="6492875" cy="850069"/>
      </dsp:txXfrm>
    </dsp:sp>
    <dsp:sp modelId="{813587F4-5700-4B2C-B385-225184EE3974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579D3-7E75-4AE1-972E-C74BB4EEC16B}">
      <dsp:nvSpPr>
        <dsp:cNvPr id="0" name=""/>
        <dsp:cNvSpPr/>
      </dsp:nvSpPr>
      <dsp:spPr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Heated political discussions</a:t>
          </a:r>
        </a:p>
      </dsp:txBody>
      <dsp:txXfrm>
        <a:off x="0" y="3402769"/>
        <a:ext cx="6492875" cy="850069"/>
      </dsp:txXfrm>
    </dsp:sp>
    <dsp:sp modelId="{454B1C8B-A7DC-4DE6-B79A-B300BC95FEB7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939F3-5C39-4D2D-B69A-58AB7D27845C}">
      <dsp:nvSpPr>
        <dsp:cNvPr id="0" name=""/>
        <dsp:cNvSpPr/>
      </dsp:nvSpPr>
      <dsp:spPr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Others?</a:t>
          </a:r>
        </a:p>
      </dsp:txBody>
      <dsp:txXfrm>
        <a:off x="0" y="4252838"/>
        <a:ext cx="6492875" cy="850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18A2A-0004-4DB9-8547-F249B21D8052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17015-4655-4091-82F8-63642CB5D346}">
      <dsp:nvSpPr>
        <dsp:cNvPr id="0" name=""/>
        <dsp:cNvSpPr/>
      </dsp:nvSpPr>
      <dsp:spPr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Age?</a:t>
          </a:r>
        </a:p>
      </dsp:txBody>
      <dsp:txXfrm>
        <a:off x="0" y="2492"/>
        <a:ext cx="6492875" cy="850069"/>
      </dsp:txXfrm>
    </dsp:sp>
    <dsp:sp modelId="{97211449-7D66-48C6-B3DC-67F75089FF7B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9BDF9-5F1D-44A9-814B-A0B8CAA74E92}">
      <dsp:nvSpPr>
        <dsp:cNvPr id="0" name=""/>
        <dsp:cNvSpPr/>
      </dsp:nvSpPr>
      <dsp:spPr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Race?</a:t>
          </a:r>
        </a:p>
      </dsp:txBody>
      <dsp:txXfrm>
        <a:off x="0" y="852561"/>
        <a:ext cx="6492875" cy="850069"/>
      </dsp:txXfrm>
    </dsp:sp>
    <dsp:sp modelId="{DD96F308-5CF0-4671-9A41-D360712738A9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C0B34-A246-49C0-A1F4-355E860DDA4D}">
      <dsp:nvSpPr>
        <dsp:cNvPr id="0" name=""/>
        <dsp:cNvSpPr/>
      </dsp:nvSpPr>
      <dsp:spPr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Hair length?</a:t>
          </a:r>
        </a:p>
      </dsp:txBody>
      <dsp:txXfrm>
        <a:off x="0" y="1702630"/>
        <a:ext cx="6492875" cy="850069"/>
      </dsp:txXfrm>
    </dsp:sp>
    <dsp:sp modelId="{3378560A-FA65-4068-9B60-F15D2ED5432B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5F501-E410-4C43-8BAD-7CDC00F28D53}">
      <dsp:nvSpPr>
        <dsp:cNvPr id="0" name=""/>
        <dsp:cNvSpPr/>
      </dsp:nvSpPr>
      <dsp:spPr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Nationality?</a:t>
          </a:r>
        </a:p>
      </dsp:txBody>
      <dsp:txXfrm>
        <a:off x="0" y="2552699"/>
        <a:ext cx="6492875" cy="850069"/>
      </dsp:txXfrm>
    </dsp:sp>
    <dsp:sp modelId="{E229665B-DB51-4E03-8E2D-EA7A9E318497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81698-A72F-4508-B4DF-8611ABB47749}">
      <dsp:nvSpPr>
        <dsp:cNvPr id="0" name=""/>
        <dsp:cNvSpPr/>
      </dsp:nvSpPr>
      <dsp:spPr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Language?</a:t>
          </a:r>
        </a:p>
      </dsp:txBody>
      <dsp:txXfrm>
        <a:off x="0" y="3402769"/>
        <a:ext cx="6492875" cy="850069"/>
      </dsp:txXfrm>
    </dsp:sp>
    <dsp:sp modelId="{1B79B18A-8765-447A-A9A7-28983C1BDE34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7B350-D191-416D-B0E0-031FA9635231}">
      <dsp:nvSpPr>
        <dsp:cNvPr id="0" name=""/>
        <dsp:cNvSpPr/>
      </dsp:nvSpPr>
      <dsp:spPr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Others?</a:t>
          </a:r>
        </a:p>
      </dsp:txBody>
      <dsp:txXfrm>
        <a:off x="0" y="4252838"/>
        <a:ext cx="6492875" cy="850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DB9E5-E60D-4579-8B8D-351DB0787695}">
      <dsp:nvSpPr>
        <dsp:cNvPr id="0" name=""/>
        <dsp:cNvSpPr/>
      </dsp:nvSpPr>
      <dsp:spPr>
        <a:xfrm>
          <a:off x="0" y="31623"/>
          <a:ext cx="5647770" cy="15912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Conducted by Myers-Briggs Company (2021)</a:t>
          </a:r>
        </a:p>
      </dsp:txBody>
      <dsp:txXfrm>
        <a:off x="77676" y="109299"/>
        <a:ext cx="5492418" cy="1435848"/>
      </dsp:txXfrm>
    </dsp:sp>
    <dsp:sp modelId="{BC08D72C-57D0-49E4-9A74-42DD050E864A}">
      <dsp:nvSpPr>
        <dsp:cNvPr id="0" name=""/>
        <dsp:cNvSpPr/>
      </dsp:nvSpPr>
      <dsp:spPr>
        <a:xfrm>
          <a:off x="0" y="1622823"/>
          <a:ext cx="5647770" cy="389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17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/>
            <a:t>How well people believe they manage conflict.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/>
            <a:t>The costs and consequences of conflict.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/>
            <a:t>How conflict makes people feel.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/>
            <a:t>The role of a manager or supervisor during conflict. </a:t>
          </a:r>
        </a:p>
      </dsp:txBody>
      <dsp:txXfrm>
        <a:off x="0" y="1622823"/>
        <a:ext cx="5647770" cy="3891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D5218-0209-4058-92DB-506D6DA2392C}">
      <dsp:nvSpPr>
        <dsp:cNvPr id="0" name=""/>
        <dsp:cNvSpPr/>
      </dsp:nvSpPr>
      <dsp:spPr>
        <a:xfrm>
          <a:off x="0" y="87209"/>
          <a:ext cx="6586489" cy="39518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2. Be Aware of Your Biases</a:t>
          </a:r>
          <a:endParaRPr lang="en-US" sz="27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One common derailer is </a:t>
          </a:r>
          <a:r>
            <a:rPr lang="en-US" sz="2100" b="1" kern="1200"/>
            <a:t>fundamental attribution error</a:t>
          </a:r>
          <a:r>
            <a:rPr lang="en-US" sz="2100" kern="1200"/>
            <a:t> – an inclination to assume others behavior has more to do with their personality than the situation.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Example</a:t>
          </a:r>
          <a:r>
            <a:rPr lang="en-US" sz="2100" kern="1200"/>
            <a:t> - a colleague is running late for a meeting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Also be aware of </a:t>
          </a:r>
          <a:r>
            <a:rPr lang="en-US" sz="2100" b="1" kern="1200"/>
            <a:t>confirmation bias </a:t>
          </a:r>
          <a:r>
            <a:rPr lang="en-US" sz="2100" kern="1200"/>
            <a:t>- the tendency to interpret events as proving the truth of existing beliefs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Challenge your </a:t>
          </a:r>
          <a:r>
            <a:rPr lang="en-US" sz="2100" b="1" kern="1200"/>
            <a:t>own assumptions and biases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Ask a trusted colleague</a:t>
          </a:r>
          <a:r>
            <a:rPr lang="en-US" sz="2100" kern="1200"/>
            <a:t> to help you see the other point of view</a:t>
          </a:r>
        </a:p>
      </dsp:txBody>
      <dsp:txXfrm>
        <a:off x="0" y="87209"/>
        <a:ext cx="6586489" cy="3951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F3818-53E3-4FEB-B3CB-0A82DA30B75F}" type="datetimeFigureOut"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1314F-A0AF-46CA-B593-2BE15722BC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9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 discord of action, feeling, or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AACB9-4113-4837-8C56-A37E069B72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65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314F-A0AF-46CA-B593-2BE15722BC55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28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314F-A0AF-46CA-B593-2BE15722BC55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01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314F-A0AF-46CA-B593-2BE15722BC55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43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314F-A0AF-46CA-B593-2BE15722BC55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314F-A0AF-46CA-B593-2BE15722BC55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08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314F-A0AF-46CA-B593-2BE15722BC55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50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314F-A0AF-46CA-B593-2BE15722BC55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08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314F-A0AF-46CA-B593-2BE15722BC55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2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314F-A0AF-46CA-B593-2BE15722BC55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06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314F-A0AF-46CA-B593-2BE15722BC55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9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 discord of action, feeling, or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AACB9-4113-4837-8C56-A37E069B72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2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314F-A0AF-46CA-B593-2BE15722BC55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5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314F-A0AF-46CA-B593-2BE15722BC5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5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314F-A0AF-46CA-B593-2BE15722BC55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5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314F-A0AF-46CA-B593-2BE15722BC55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61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314F-A0AF-46CA-B593-2BE15722BC55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40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314F-A0AF-46CA-B593-2BE15722BC55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11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314F-A0AF-46CA-B593-2BE15722BC55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63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314F-A0AF-46CA-B593-2BE15722BC55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2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535D-5A7E-415D-B0AA-DB0AE2E1C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0756B-1051-4B04-B78E-36FD5228D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77905-AEE2-40BD-8E29-D213DF6E1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1588-98DC-4F64-96DB-CDC1EBA4EFBF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E9F1F-7569-4324-9FD7-4D451A68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5F3CD-657F-46B9-9D89-89E2FC51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001-B81D-452C-B8B3-8A10B5E0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83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4A93-BFBD-43B7-9D6B-A5D44102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A8033-7209-410C-B75D-17E2C7C92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4B428-F776-47EC-B0C7-49036F6C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1588-98DC-4F64-96DB-CDC1EBA4EFBF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83078-3A61-4235-889B-578D4513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32FF1-80FC-4735-A0D8-60A54D8F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001-B81D-452C-B8B3-8A10B5E0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03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9189-17E5-4748-895D-82B7038E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DF136-FA75-4FBF-9BDF-81985EC69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6FB93-01AE-4558-86DE-3F1231B5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1588-98DC-4F64-96DB-CDC1EBA4EFBF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43DBE-F1F4-4189-A964-03403D2A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8682C-160E-4456-B9A7-1F9DAA06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001-B81D-452C-B8B3-8A10B5E0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78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24AC-3B61-4B95-941B-EA045B7A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8A50C-BF3B-4E01-8ADE-1820BCF65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6080E-9064-4A40-80A0-A4BA68BA7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EBD21-82FE-40E6-B819-659A98062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1588-98DC-4F64-96DB-CDC1EBA4EFBF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D9106-0BE3-4A85-A7F5-DD4E42C8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AF0BA-9810-4E3A-8E3D-5F18BF4C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001-B81D-452C-B8B3-8A10B5E0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55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76AA-1C04-4E87-BD29-534838343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3BD4E-0AD7-407A-A095-942B2AA7D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E005D-3AAD-43C5-8BED-DC72CEE12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CFAEC-026D-4F7A-B8CD-F33B4EA9D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C2075-8AD2-4BC0-8E8A-767A370BD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F18EF5-BD57-4A19-B874-D12C322D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1588-98DC-4F64-96DB-CDC1EBA4EFBF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ED3748-803B-4074-AD88-B7CBA53D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0E102-1373-406D-A854-7E447AF7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001-B81D-452C-B8B3-8A10B5E0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70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6318-CA14-40BD-91C5-ED8044885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E228B-1DCE-4743-A406-71F802CF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1588-98DC-4F64-96DB-CDC1EBA4EFBF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B714C-0B4D-426B-A24B-4BBFB450F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84704-12D4-4ECB-A6FE-3C2DBE91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001-B81D-452C-B8B3-8A10B5E0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7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53BF8-48FE-4569-9C68-38D215A5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1588-98DC-4F64-96DB-CDC1EBA4EFBF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7B250-7016-4FAB-9775-EC9E597A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9B8B5-88D1-4FD7-A330-6CBE847B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001-B81D-452C-B8B3-8A10B5E0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53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C6D7C-F784-4EDA-9DE6-6898EE456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816AE-55AE-48C7-9328-C398C7934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8AB49-68A3-4749-8B31-7B3FA6908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7C1AD-8861-4509-8511-456E05A7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1588-98DC-4F64-96DB-CDC1EBA4EFBF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D2E68-E102-4E1B-9D07-1C913DC3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04F1D-179C-4E14-BF49-0B64A64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001-B81D-452C-B8B3-8A10B5E0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BC84C-AE2C-4DB0-9328-3CEAC473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D68164-E94E-4ABA-A5F4-CD4500C62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1B698-3BDE-4CE3-9E32-56B6DC916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5C58E-279F-4610-ADF3-73E5459B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1588-98DC-4F64-96DB-CDC1EBA4EFBF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A5E7F-D33A-47D8-8D17-602D27E5E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5F4B1-8AE6-4B2D-B327-40A6E4F9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001-B81D-452C-B8B3-8A10B5E0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55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353A1-FDE0-4A86-BB77-A3C4D2FF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AA21B-B9D2-4D6F-BCE2-F16C136C6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D2E71-DF66-43B1-96B8-AD0ACE99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1588-98DC-4F64-96DB-CDC1EBA4EFBF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1D11-454C-42E6-A737-D3CDFBA6A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56316-505D-4568-AB68-FEB425FC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001-B81D-452C-B8B3-8A10B5E0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08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D28E3F-96C5-4008-AB18-0F92939FD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82889-FAAF-4FA9-8FA7-68615BEFD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A302F-EFF1-4EB9-83F0-37CF1C48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1588-98DC-4F64-96DB-CDC1EBA4EFBF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B2549-3EEF-409F-887B-742929DC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C34B0-E3FF-44ED-891B-1A646F2B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001-B81D-452C-B8B3-8A10B5E0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3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C91BB-4257-4559-99F0-EF7BB3A4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A2244-D101-4F51-8CE4-F47A623DB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1E992-BC1B-46E8-9CA9-6AA64C8BD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B1588-98DC-4F64-96DB-CDC1EBA4EFBF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39B24-CF75-4DAC-AF7F-7071ACBDB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15966-2E60-47AD-BB7F-E4BBF114E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95001-B81D-452C-B8B3-8A10B5E0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1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.stackexchange.com/questions/254998/a-word-for-something-which-covers-the-eyelid-of-horses-and-lead-them-to-run-str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eer fighting">
            <a:extLst>
              <a:ext uri="{FF2B5EF4-FFF2-40B4-BE49-F238E27FC236}">
                <a16:creationId xmlns:a16="http://schemas.microsoft.com/office/drawing/2014/main" id="{21AA7DBC-0FF2-2FE4-80C7-77FA9C9A3B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r="1173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12A99D3-ECD1-E49C-1322-B53D68862251}"/>
              </a:ext>
            </a:extLst>
          </p:cNvPr>
          <p:cNvSpPr txBox="1">
            <a:spLocks/>
          </p:cNvSpPr>
          <p:nvPr/>
        </p:nvSpPr>
        <p:spPr>
          <a:xfrm>
            <a:off x="636912" y="2670043"/>
            <a:ext cx="3860308" cy="3044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/>
              <a:t>How to resolve conflict and still walk away smiling!</a:t>
            </a:r>
            <a:endParaRPr lang="en-US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2400" dirty="0"/>
              <a:t>Revolution Professional Development </a:t>
            </a:r>
            <a:endParaRPr lang="en-US" sz="2400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2400" dirty="0">
                <a:cs typeface="Calibri" panose="020F0502020204030204"/>
              </a:rPr>
              <a:t>January 4,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FC2FB3-6EBB-85FF-94DF-129DB62BF1E1}"/>
              </a:ext>
            </a:extLst>
          </p:cNvPr>
          <p:cNvSpPr txBox="1"/>
          <p:nvPr/>
        </p:nvSpPr>
        <p:spPr>
          <a:xfrm>
            <a:off x="641195" y="566853"/>
            <a:ext cx="432109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cs typeface="Calibri"/>
              </a:rPr>
              <a:t>Resolving Conflict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E4D92D-488B-7159-9E8B-DFE1E86B01E0}"/>
              </a:ext>
            </a:extLst>
          </p:cNvPr>
          <p:cNvSpPr txBox="1"/>
          <p:nvPr/>
        </p:nvSpPr>
        <p:spPr>
          <a:xfrm>
            <a:off x="315951" y="5872975"/>
            <a:ext cx="46463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dirty="0">
                <a:cs typeface="Calibri"/>
              </a:rPr>
              <a:t>Bob Anderson</a:t>
            </a:r>
          </a:p>
          <a:p>
            <a:pPr algn="ctr"/>
            <a:r>
              <a:rPr lang="en-US" b="1" i="1" dirty="0" err="1">
                <a:cs typeface="Calibri"/>
              </a:rPr>
              <a:t>inLeärning</a:t>
            </a:r>
            <a:r>
              <a:rPr lang="en-US" b="1" i="1" dirty="0">
                <a:cs typeface="Calibri"/>
              </a:rPr>
              <a:t>, </a:t>
            </a:r>
            <a:r>
              <a:rPr lang="en-US" b="1" i="1" dirty="0" err="1">
                <a:cs typeface="Calibri"/>
              </a:rPr>
              <a:t>llc</a:t>
            </a:r>
            <a:endParaRPr lang="en-US" b="1" i="1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92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5AD64B3-9F58-4081-A680-CA1EA4863B45}"/>
              </a:ext>
              <a:ext uri="{147F2762-F138-4A5C-976F-8EAC2B608ADB}">
                <a16:predDERef xmlns:a16="http://schemas.microsoft.com/office/drawing/2014/main" pred="{74FE7155-0B05-35E2-4F60-757714C3E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497840"/>
              </p:ext>
            </p:extLst>
          </p:nvPr>
        </p:nvGraphicFramePr>
        <p:xfrm>
          <a:off x="643467" y="1123244"/>
          <a:ext cx="10453511" cy="5091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C156322-3E42-E4DB-D59B-ECB2F4E9456E}"/>
              </a:ext>
            </a:extLst>
          </p:cNvPr>
          <p:cNvSpPr txBox="1"/>
          <p:nvPr/>
        </p:nvSpPr>
        <p:spPr>
          <a:xfrm>
            <a:off x="3584221" y="752592"/>
            <a:ext cx="639703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Calibri"/>
              </a:rPr>
              <a:t>How well do you deal with conflict?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1872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FE7155-0B05-35E2-4F60-757714C3EAEF}"/>
              </a:ext>
              <a:ext uri="{147F2762-F138-4A5C-976F-8EAC2B608ADB}">
                <a16:predDERef xmlns:a16="http://schemas.microsoft.com/office/drawing/2014/main" pred="{0C030B46-3009-F8E1-CCE7-83BBBE628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961345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BADA75-6E7C-AD9A-440E-E0EB2373D933}"/>
              </a:ext>
            </a:extLst>
          </p:cNvPr>
          <p:cNvSpPr txBox="1"/>
          <p:nvPr/>
        </p:nvSpPr>
        <p:spPr>
          <a:xfrm>
            <a:off x="3922889" y="686740"/>
            <a:ext cx="4468518" cy="83099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How often do you  deal with conflict?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3389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32528-5AEF-0AE5-31A8-F85280E44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Mean number of hours dealing with conflict for each level of job satisfaction</a:t>
            </a: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endParaRPr lang="en-US" sz="34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788E8209-0AFB-ED1A-0B65-7C5223F83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428" y="1257432"/>
            <a:ext cx="7225748" cy="434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1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76C70-56A1-40DB-20C8-A7138DFD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  <a:cs typeface="Calibri Light"/>
              </a:rPr>
              <a:t>Other facts about conflict</a:t>
            </a:r>
            <a:endParaRPr lang="en-US" sz="4000" b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68CF1-243E-035E-83CC-2055FE0F0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On average, participants in the research spent </a:t>
            </a:r>
            <a:r>
              <a:rPr lang="en-US" sz="2000" b="1">
                <a:ea typeface="+mn-lt"/>
                <a:cs typeface="+mn-lt"/>
              </a:rPr>
              <a:t>4.34 hours</a:t>
            </a:r>
            <a:r>
              <a:rPr lang="en-US" sz="2000">
                <a:ea typeface="+mn-lt"/>
                <a:cs typeface="+mn-lt"/>
              </a:rPr>
              <a:t> per week dealing with conflict at work. </a:t>
            </a:r>
          </a:p>
          <a:p>
            <a:r>
              <a:rPr lang="en-US" sz="2000">
                <a:cs typeface="Calibri"/>
              </a:rPr>
              <a:t>Conflict can cost your organization approximately </a:t>
            </a:r>
            <a:r>
              <a:rPr lang="en-US" sz="2000" b="1">
                <a:cs typeface="Calibri"/>
              </a:rPr>
              <a:t>$10,000 per year</a:t>
            </a:r>
            <a:r>
              <a:rPr lang="en-US" sz="2000">
                <a:cs typeface="Calibri"/>
              </a:rPr>
              <a:t> per employee</a:t>
            </a:r>
          </a:p>
          <a:p>
            <a:r>
              <a:rPr lang="en-US" sz="2000">
                <a:cs typeface="Calibri"/>
              </a:rPr>
              <a:t>Conflict causes significant amount of </a:t>
            </a:r>
            <a:r>
              <a:rPr lang="en-US" sz="2000" b="1">
                <a:cs typeface="Calibri"/>
              </a:rPr>
              <a:t>job dissatisfaction</a:t>
            </a:r>
            <a:r>
              <a:rPr lang="en-US" sz="2000">
                <a:cs typeface="Calibri"/>
              </a:rPr>
              <a:t> which also leads to poor job performance.</a:t>
            </a:r>
          </a:p>
          <a:p>
            <a:r>
              <a:rPr lang="en-US" sz="2000" b="1">
                <a:cs typeface="Calibri"/>
              </a:rPr>
              <a:t>94% of workers</a:t>
            </a:r>
            <a:r>
              <a:rPr lang="en-US" sz="2000">
                <a:cs typeface="Calibri"/>
              </a:rPr>
              <a:t> in one survey said that they had worked with a "toxic" person over the last 5 years.</a:t>
            </a:r>
          </a:p>
          <a:p>
            <a:r>
              <a:rPr lang="en-US" sz="2000">
                <a:cs typeface="Calibri"/>
              </a:rPr>
              <a:t>In a medical study, 71% of doctors and nurses tied interpersonal conflict to </a:t>
            </a:r>
            <a:r>
              <a:rPr lang="en-US" sz="2000" b="1">
                <a:cs typeface="Calibri"/>
              </a:rPr>
              <a:t>medical errors</a:t>
            </a:r>
            <a:r>
              <a:rPr lang="en-US" sz="2000">
                <a:cs typeface="Calibri"/>
              </a:rPr>
              <a:t> and 27% to </a:t>
            </a:r>
            <a:r>
              <a:rPr lang="en-US" sz="2000" b="1">
                <a:cs typeface="Calibri"/>
              </a:rPr>
              <a:t>patient deaths.</a:t>
            </a:r>
          </a:p>
        </p:txBody>
      </p:sp>
    </p:spTree>
    <p:extLst>
      <p:ext uri="{BB962C8B-B14F-4D97-AF65-F5344CB8AC3E}">
        <p14:creationId xmlns:p14="http://schemas.microsoft.com/office/powerpoint/2010/main" val="728304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27E6D-0DA9-CEC9-D0D5-3A413B0D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Main causes of conflict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5F3A5FF-A53F-41F5-4495-E02CA9C08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33932"/>
              </p:ext>
            </p:extLst>
          </p:nvPr>
        </p:nvGraphicFramePr>
        <p:xfrm>
          <a:off x="4035778" y="475074"/>
          <a:ext cx="8010525" cy="536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4180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6CD47-5CAA-AE0F-E8F2-B167C82BC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Thomas-Kilmann Conflict Mode Instrument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F3C0CE45-9096-B153-A280-70091C1F7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047" y="483045"/>
            <a:ext cx="6286738" cy="587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91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6151B-FB7B-0CF1-37EB-0CAE8B22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Various Conflict Resolution Approaches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46BB7-1A91-900A-53D5-1EC394164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Calibri"/>
              </a:rPr>
              <a:t>Avoiding </a:t>
            </a:r>
            <a:r>
              <a:rPr lang="en-US" dirty="0">
                <a:cs typeface="Calibri"/>
              </a:rPr>
              <a:t>implies avoiding conflict, sidestepping the issue, withdrawing.</a:t>
            </a:r>
          </a:p>
          <a:p>
            <a:r>
              <a:rPr lang="en-US" b="1" dirty="0">
                <a:cs typeface="Calibri"/>
              </a:rPr>
              <a:t>Accommodating </a:t>
            </a:r>
            <a:r>
              <a:rPr lang="en-US" dirty="0">
                <a:cs typeface="Calibri"/>
              </a:rPr>
              <a:t>implies neglecting your own concerns to satisfy the concerns of other people.</a:t>
            </a:r>
          </a:p>
          <a:p>
            <a:r>
              <a:rPr lang="en-US" b="1" dirty="0">
                <a:cs typeface="Calibri"/>
              </a:rPr>
              <a:t>Competing </a:t>
            </a:r>
            <a:r>
              <a:rPr lang="en-US" dirty="0">
                <a:cs typeface="Calibri"/>
              </a:rPr>
              <a:t>implies pursuing your own goals at others' expense.</a:t>
            </a:r>
          </a:p>
          <a:p>
            <a:r>
              <a:rPr lang="en-US" b="1" dirty="0">
                <a:cs typeface="Calibri"/>
              </a:rPr>
              <a:t>Collaborating </a:t>
            </a:r>
            <a:r>
              <a:rPr lang="en-US" dirty="0">
                <a:cs typeface="Calibri"/>
              </a:rPr>
              <a:t>implies working with others to find a solution that fully satisfies the concerns of both parties.</a:t>
            </a:r>
          </a:p>
          <a:p>
            <a:r>
              <a:rPr lang="en-US" b="1" dirty="0">
                <a:cs typeface="Calibri"/>
              </a:rPr>
              <a:t>Compromising </a:t>
            </a:r>
            <a:r>
              <a:rPr lang="en-US" dirty="0">
                <a:cs typeface="Calibri"/>
              </a:rPr>
              <a:t>implies splitting the difference, exchanging concessions, or seeking a quick middle-ground position. 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677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D477-AD05-37E5-CBFF-7B7728A7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>
                <a:cs typeface="Calibri Light"/>
              </a:rPr>
              <a:t>Conflict Strategies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F75C4B-5C1D-0DC2-359D-DF71A246F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706804" cy="3785419"/>
          </a:xfr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buAutoNum type="arabicPeriod"/>
            </a:pPr>
            <a:r>
              <a:rPr lang="en-US" sz="2400" b="1">
                <a:cs typeface="Calibri"/>
              </a:rPr>
              <a:t>Remember Your Perspective is Just One of Many</a:t>
            </a:r>
          </a:p>
          <a:p>
            <a:pPr marL="514350" indent="-514350">
              <a:buAutoNum type="arabicPeriod"/>
            </a:pPr>
            <a:r>
              <a:rPr lang="en-US" sz="2400" b="1">
                <a:cs typeface="Calibri"/>
              </a:rPr>
              <a:t>Be Aware of Your Biases</a:t>
            </a:r>
          </a:p>
          <a:p>
            <a:pPr marL="514350" indent="-514350">
              <a:buAutoNum type="arabicPeriod"/>
            </a:pPr>
            <a:r>
              <a:rPr lang="en-US" sz="2400" b="1">
                <a:cs typeface="Calibri"/>
              </a:rPr>
              <a:t>Don’t Make it "Me" Versus "Them" </a:t>
            </a:r>
          </a:p>
          <a:p>
            <a:pPr marL="514350" indent="-514350">
              <a:buAutoNum type="arabicPeriod"/>
            </a:pPr>
            <a:r>
              <a:rPr lang="en-US" sz="2400" b="1">
                <a:cs typeface="Calibri"/>
              </a:rPr>
              <a:t>Know Your Goal</a:t>
            </a:r>
          </a:p>
          <a:p>
            <a:pPr marL="514350" indent="-514350">
              <a:buAutoNum type="arabicPeriod"/>
            </a:pPr>
            <a:r>
              <a:rPr lang="en-US" sz="2400" b="1">
                <a:cs typeface="Calibri"/>
              </a:rPr>
              <a:t>Avoid Workplace Venting and Gossip</a:t>
            </a:r>
          </a:p>
          <a:p>
            <a:pPr marL="514350" indent="-514350">
              <a:buAutoNum type="arabicPeriod"/>
            </a:pPr>
            <a:r>
              <a:rPr lang="en-US" sz="2400" b="1">
                <a:cs typeface="Calibri"/>
              </a:rPr>
              <a:t>Experiment to Find What Works</a:t>
            </a:r>
          </a:p>
          <a:p>
            <a:pPr marL="514350" indent="-514350">
              <a:buAutoNum type="arabicPeriod"/>
            </a:pPr>
            <a:r>
              <a:rPr lang="en-US" sz="2400" b="1">
                <a:cs typeface="Calibri"/>
              </a:rPr>
              <a:t>Be – and Stay – Curious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  </a:t>
            </a:r>
          </a:p>
        </p:txBody>
      </p:sp>
      <p:pic>
        <p:nvPicPr>
          <p:cNvPr id="7" name="Picture 6" descr="Magnifying glass on clear background">
            <a:extLst>
              <a:ext uri="{FF2B5EF4-FFF2-40B4-BE49-F238E27FC236}">
                <a16:creationId xmlns:a16="http://schemas.microsoft.com/office/drawing/2014/main" id="{B5D3AF97-C6CB-5F92-3FF5-0779237F7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44" r="14440" b="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09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270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D477-AD05-37E5-CBFF-7B7728A7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>
                <a:cs typeface="Calibri Light"/>
              </a:rPr>
              <a:t>Conflict Strategies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F75C4B-5C1D-0DC2-359D-DF71A246F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2400" b="1" dirty="0">
                <a:cs typeface="Calibri"/>
              </a:rPr>
              <a:t>Remember Your Perspective is Just One of Many</a:t>
            </a:r>
            <a:endParaRPr lang="en-US" sz="2400" dirty="0">
              <a:cs typeface="Calibri"/>
            </a:endParaRPr>
          </a:p>
          <a:p>
            <a:r>
              <a:rPr lang="en-US" sz="2000" dirty="0">
                <a:cs typeface="Calibri"/>
              </a:rPr>
              <a:t> It's not realistic to expect everyone will see you </a:t>
            </a:r>
            <a:r>
              <a:rPr lang="en-US" sz="2000" b="1" dirty="0">
                <a:cs typeface="Calibri"/>
              </a:rPr>
              <a:t>eye to eye</a:t>
            </a:r>
          </a:p>
          <a:p>
            <a:r>
              <a:rPr lang="en-US" sz="2000" dirty="0">
                <a:cs typeface="Calibri"/>
              </a:rPr>
              <a:t>Most of us assume </a:t>
            </a:r>
            <a:r>
              <a:rPr lang="en-US" sz="2000" b="1" dirty="0">
                <a:cs typeface="Calibri"/>
              </a:rPr>
              <a:t>we are seeing</a:t>
            </a:r>
            <a:r>
              <a:rPr lang="en-US" sz="2000" dirty="0">
                <a:cs typeface="Calibri"/>
              </a:rPr>
              <a:t> the issues objectively and correctly</a:t>
            </a:r>
          </a:p>
          <a:p>
            <a:r>
              <a:rPr lang="en-US" sz="2000" dirty="0">
                <a:cs typeface="Calibri"/>
              </a:rPr>
              <a:t>Those that don't, we view as </a:t>
            </a:r>
            <a:r>
              <a:rPr lang="en-US" sz="2000" b="1" dirty="0">
                <a:cs typeface="Calibri"/>
              </a:rPr>
              <a:t>uninformed, irrational or biased.</a:t>
            </a:r>
          </a:p>
          <a:p>
            <a:r>
              <a:rPr lang="en-US" sz="2000" dirty="0">
                <a:cs typeface="Calibri"/>
              </a:rPr>
              <a:t>This is known as </a:t>
            </a:r>
            <a:r>
              <a:rPr lang="en-US" sz="2000" b="1" u="sng" dirty="0">
                <a:cs typeface="Calibri"/>
              </a:rPr>
              <a:t>naïve realism</a:t>
            </a:r>
          </a:p>
          <a:p>
            <a:r>
              <a:rPr lang="en-US" sz="2000" dirty="0">
                <a:cs typeface="Calibri"/>
              </a:rPr>
              <a:t>Don’t spend time reliving the facts, instead </a:t>
            </a:r>
            <a:r>
              <a:rPr lang="en-US" sz="2000" b="1" dirty="0">
                <a:cs typeface="Calibri"/>
              </a:rPr>
              <a:t>focus on what should happen</a:t>
            </a:r>
            <a:r>
              <a:rPr lang="en-US" sz="2000" dirty="0">
                <a:cs typeface="Calibri"/>
              </a:rPr>
              <a:t> moving forward.</a:t>
            </a:r>
          </a:p>
          <a:p>
            <a:endParaRPr lang="en-US" sz="2000" b="1">
              <a:cs typeface="Calibri"/>
            </a:endParaRPr>
          </a:p>
          <a:p>
            <a:endParaRPr lang="en-US" sz="2000" b="1">
              <a:cs typeface="Calibri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7980C27B-D213-927D-0930-993E82C3B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76" r="36179" b="6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E6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141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D477-AD05-37E5-CBFF-7B7728A7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>
                <a:cs typeface="Calibri Light"/>
              </a:rPr>
              <a:t>Conflict Strategies</a:t>
            </a:r>
            <a:endParaRPr lang="en-US" b="1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E44E1F0-6201-EBCB-590B-A25002DF6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27" r="31120" b="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5D8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C6FFF358-2FD7-87D1-B326-46AEB7F29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778587"/>
              </p:ext>
            </p:extLst>
          </p:nvPr>
        </p:nvGraphicFramePr>
        <p:xfrm>
          <a:off x="4965431" y="2438400"/>
          <a:ext cx="6586489" cy="412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356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eople standing back-to-back">
            <a:extLst>
              <a:ext uri="{FF2B5EF4-FFF2-40B4-BE49-F238E27FC236}">
                <a16:creationId xmlns:a16="http://schemas.microsoft.com/office/drawing/2014/main" id="{0913F780-F78E-CA29-41DF-7D534BD219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38" r="6271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5AFEFB-F60B-4D8B-BEBF-80CF34720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b="1"/>
              <a:t>Today’s Session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FAEDD6-0B8E-4944-97EE-650809254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5" y="1787416"/>
            <a:ext cx="4157869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Overview of conflict</a:t>
            </a:r>
          </a:p>
          <a:p>
            <a:r>
              <a:rPr lang="en-US" sz="2400" dirty="0">
                <a:cs typeface="Calibri"/>
              </a:rPr>
              <a:t>Understanding biases</a:t>
            </a:r>
          </a:p>
          <a:p>
            <a:r>
              <a:rPr lang="en-US" sz="2400" dirty="0">
                <a:cs typeface="Calibri"/>
              </a:rPr>
              <a:t>Results of recent research</a:t>
            </a:r>
          </a:p>
          <a:p>
            <a:r>
              <a:rPr lang="en-US" sz="2400" dirty="0">
                <a:cs typeface="Calibri"/>
              </a:rPr>
              <a:t>Causes of conflict</a:t>
            </a:r>
          </a:p>
          <a:p>
            <a:r>
              <a:rPr lang="en-US" sz="2400" dirty="0">
                <a:cs typeface="Calibri"/>
              </a:rPr>
              <a:t>Factors to consider in conflict</a:t>
            </a:r>
          </a:p>
          <a:p>
            <a:r>
              <a:rPr lang="en-US" sz="2400" dirty="0">
                <a:cs typeface="Calibri"/>
              </a:rPr>
              <a:t>Conflict resolution approaches</a:t>
            </a:r>
          </a:p>
          <a:p>
            <a:r>
              <a:rPr lang="en-US" sz="2400" dirty="0">
                <a:cs typeface="Calibri"/>
              </a:rPr>
              <a:t>Strategies to deal with conflict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285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D477-AD05-37E5-CBFF-7B7728A7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>
                <a:cs typeface="Calibri Light"/>
              </a:rPr>
              <a:t>Conflict Strategies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9C93-C77C-2779-3618-D9B875695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cs typeface="Calibri"/>
              </a:rPr>
              <a:t>3. Don't Make it "Me" versus "Them"</a:t>
            </a:r>
            <a:endParaRPr lang="en-US" sz="2400" dirty="0">
              <a:cs typeface="Calibri"/>
            </a:endParaRPr>
          </a:p>
          <a:p>
            <a:r>
              <a:rPr lang="en-US" sz="2000" b="1" dirty="0">
                <a:cs typeface="Calibri"/>
              </a:rPr>
              <a:t>Don't think in polarizing ways</a:t>
            </a:r>
            <a:r>
              <a:rPr lang="en-US" sz="2000" dirty="0">
                <a:cs typeface="Calibri"/>
              </a:rPr>
              <a:t> – one person is being difficult and the other one isn't.</a:t>
            </a:r>
          </a:p>
          <a:p>
            <a:r>
              <a:rPr lang="en-US" sz="2000" dirty="0">
                <a:cs typeface="Calibri"/>
              </a:rPr>
              <a:t>Instead think about 3 different entities – </a:t>
            </a:r>
            <a:r>
              <a:rPr lang="en-US" sz="2000" b="1" dirty="0">
                <a:cs typeface="Calibri"/>
              </a:rPr>
              <a:t>you, the other person and the dynamic between you.</a:t>
            </a:r>
          </a:p>
          <a:p>
            <a:r>
              <a:rPr lang="en-US" sz="2000" dirty="0">
                <a:cs typeface="Calibri"/>
              </a:rPr>
              <a:t>Instead of challenging the other person, work to </a:t>
            </a:r>
            <a:r>
              <a:rPr lang="en-US" sz="2000" b="1" dirty="0">
                <a:cs typeface="Calibri"/>
              </a:rPr>
              <a:t>make progress on the third entity</a:t>
            </a:r>
            <a:r>
              <a:rPr lang="en-US" sz="2000" dirty="0">
                <a:cs typeface="Calibri"/>
              </a:rPr>
              <a:t> – the dynamics.</a:t>
            </a:r>
          </a:p>
          <a:p>
            <a:r>
              <a:rPr lang="en-US" sz="2000" dirty="0">
                <a:cs typeface="Calibri"/>
              </a:rPr>
              <a:t>Think of problematic coworkers as a colleague that you </a:t>
            </a:r>
            <a:r>
              <a:rPr lang="en-US" sz="2000" b="1" dirty="0">
                <a:cs typeface="Calibri"/>
              </a:rPr>
              <a:t>share a problem that needs to be solved.</a:t>
            </a:r>
          </a:p>
          <a:p>
            <a:endParaRPr lang="en-US" sz="2000" b="1">
              <a:cs typeface="Calibri"/>
            </a:endParaRPr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10EB4D24-4FA9-3CC7-A29E-45FE20F69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90" r="21016" b="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C9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5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D477-AD05-37E5-CBFF-7B7728A7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>
                <a:cs typeface="Calibri Light"/>
              </a:rPr>
              <a:t>Conflict Strategies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9C93-C77C-2779-3618-D9B875695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787015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cs typeface="Calibri"/>
              </a:rPr>
              <a:t>4. Know Your Goal</a:t>
            </a:r>
            <a:endParaRPr lang="en-US" sz="2400" dirty="0">
              <a:cs typeface="Calibri"/>
            </a:endParaRPr>
          </a:p>
          <a:p>
            <a:r>
              <a:rPr lang="en-US" sz="2000" dirty="0">
                <a:cs typeface="Calibri"/>
              </a:rPr>
              <a:t>To avoid drama, </a:t>
            </a:r>
            <a:r>
              <a:rPr lang="en-US" sz="2000" b="1" dirty="0">
                <a:cs typeface="Calibri"/>
              </a:rPr>
              <a:t>create a clear goal</a:t>
            </a:r>
            <a:r>
              <a:rPr lang="en-US" sz="2000" dirty="0">
                <a:cs typeface="Calibri"/>
              </a:rPr>
              <a:t> for your problem solving</a:t>
            </a:r>
          </a:p>
          <a:p>
            <a:r>
              <a:rPr lang="en-US" sz="2000" dirty="0">
                <a:cs typeface="Calibri"/>
              </a:rPr>
              <a:t>Do you want to get the </a:t>
            </a:r>
            <a:r>
              <a:rPr lang="en-US" sz="2000" b="1" dirty="0">
                <a:cs typeface="Calibri"/>
              </a:rPr>
              <a:t>project over the finish line</a:t>
            </a:r>
            <a:r>
              <a:rPr lang="en-US" sz="2000" dirty="0">
                <a:cs typeface="Calibri"/>
              </a:rPr>
              <a:t> or do you want to </a:t>
            </a:r>
            <a:r>
              <a:rPr lang="en-US" sz="2000" b="1" dirty="0">
                <a:cs typeface="Calibri"/>
              </a:rPr>
              <a:t>build healthy working relationships?</a:t>
            </a:r>
          </a:p>
          <a:p>
            <a:r>
              <a:rPr lang="en-US" sz="2000" b="1" dirty="0">
                <a:cs typeface="Calibri"/>
              </a:rPr>
              <a:t>Make a list of your goals</a:t>
            </a:r>
            <a:r>
              <a:rPr lang="en-US" sz="2000" dirty="0">
                <a:cs typeface="Calibri"/>
              </a:rPr>
              <a:t> and then focus on the most important ones – your intentions will determine how you act.</a:t>
            </a:r>
          </a:p>
          <a:p>
            <a:r>
              <a:rPr lang="en-US" sz="2000" dirty="0">
                <a:cs typeface="Calibri"/>
              </a:rPr>
              <a:t>Once you've decided what you want to accomplish, you should </a:t>
            </a:r>
            <a:r>
              <a:rPr lang="en-US" sz="2000" b="1" dirty="0">
                <a:cs typeface="Calibri"/>
              </a:rPr>
              <a:t>write it down and stay focused on it.</a:t>
            </a:r>
          </a:p>
          <a:p>
            <a:r>
              <a:rPr lang="en-US" sz="2000" dirty="0">
                <a:cs typeface="Calibri"/>
              </a:rPr>
              <a:t>Written goals are 1.5 times more likely to be accomplished.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endParaRPr lang="en-US" sz="2000" b="1">
              <a:cs typeface="Calibri"/>
            </a:endParaRP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0B81242D-5EDC-129B-171C-5A8869E13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12" r="30166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A32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718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D477-AD05-37E5-CBFF-7B7728A7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>
                <a:cs typeface="Calibri Light"/>
              </a:rPr>
              <a:t>Conflict Strategies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9C93-C77C-2779-3618-D9B875695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41263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cs typeface="Calibri"/>
              </a:rPr>
              <a:t>5.  Avoid Workplace Venting and Gossip – Mostly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000" b="1" dirty="0">
                <a:cs typeface="Calibri"/>
              </a:rPr>
              <a:t>Venting and sharing frustrations</a:t>
            </a:r>
            <a:r>
              <a:rPr lang="en-US" sz="2000" dirty="0">
                <a:cs typeface="Calibri"/>
              </a:rPr>
              <a:t> can help validate your view and develop a sense of connectedness with others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Studies show that </a:t>
            </a:r>
            <a:r>
              <a:rPr lang="en-US" sz="2000" b="1" dirty="0">
                <a:cs typeface="Calibri"/>
              </a:rPr>
              <a:t>gossip can be beneficial</a:t>
            </a:r>
            <a:r>
              <a:rPr lang="en-US" sz="2000" dirty="0">
                <a:cs typeface="Calibri"/>
              </a:rPr>
              <a:t> in deterring others from behaving selfishly</a:t>
            </a:r>
          </a:p>
          <a:p>
            <a:pPr marL="0" indent="0">
              <a:buNone/>
            </a:pPr>
            <a:r>
              <a:rPr lang="en-US" sz="2000" b="1" dirty="0">
                <a:cs typeface="Calibri"/>
              </a:rPr>
              <a:t>But there are risks</a:t>
            </a:r>
            <a:r>
              <a:rPr lang="en-US" sz="2000" dirty="0">
                <a:cs typeface="Calibri"/>
              </a:rPr>
              <a:t> – gossip heightens the risk of confirmation bias and reinforces a potentially wrong understanding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It's perfectly fine to seek help from others when sorting out feelings, but </a:t>
            </a:r>
            <a:r>
              <a:rPr lang="en-US" sz="2000" b="1" dirty="0">
                <a:cs typeface="Calibri"/>
              </a:rPr>
              <a:t>choose whom you talk to carefully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59C51789-27A1-0125-C7EF-F4FDA622C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87" r="18119" b="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4B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35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D477-AD05-37E5-CBFF-7B7728A7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>
                <a:cs typeface="Calibri Light"/>
              </a:rPr>
              <a:t>Conflict Strategies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9C93-C77C-2779-3618-D9B875695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cs typeface="Calibri"/>
              </a:rPr>
              <a:t>6.  Experiment to Find What Works</a:t>
            </a:r>
            <a:endParaRPr lang="en-US" sz="2400" dirty="0">
              <a:cs typeface="Calibri"/>
            </a:endParaRPr>
          </a:p>
          <a:p>
            <a:pPr marL="457200" indent="-457200"/>
            <a:r>
              <a:rPr lang="en-US" sz="2000" b="1" dirty="0">
                <a:cs typeface="Calibri"/>
              </a:rPr>
              <a:t>There isn't one single way</a:t>
            </a:r>
            <a:r>
              <a:rPr lang="en-US" sz="2000" dirty="0">
                <a:cs typeface="Calibri"/>
              </a:rPr>
              <a:t> to deal with a toxic or condescending co-worker</a:t>
            </a:r>
          </a:p>
          <a:p>
            <a:pPr marL="457200" indent="-457200"/>
            <a:r>
              <a:rPr lang="en-US" sz="2000" b="1" dirty="0">
                <a:cs typeface="Calibri"/>
              </a:rPr>
              <a:t>Strategies depend on the context</a:t>
            </a:r>
            <a:r>
              <a:rPr lang="en-US" sz="2000" dirty="0">
                <a:cs typeface="Calibri"/>
              </a:rPr>
              <a:t> – who you are, who the other person is, the nature of the relationship, norms of your organization and other factors</a:t>
            </a:r>
          </a:p>
          <a:p>
            <a:pPr marL="457200" indent="-457200"/>
            <a:r>
              <a:rPr lang="en-US" sz="2000" b="1" dirty="0">
                <a:cs typeface="Calibri"/>
              </a:rPr>
              <a:t>Start by coming up with 2-3 methods</a:t>
            </a:r>
            <a:r>
              <a:rPr lang="en-US" sz="2000" dirty="0">
                <a:cs typeface="Calibri"/>
              </a:rPr>
              <a:t> you want to test, and then determine what you will do differently.</a:t>
            </a:r>
          </a:p>
          <a:p>
            <a:pPr marL="457200" indent="-457200"/>
            <a:r>
              <a:rPr lang="en-US" sz="2000" dirty="0">
                <a:cs typeface="Calibri"/>
              </a:rPr>
              <a:t>Don't assume your tactic will work, instead </a:t>
            </a:r>
            <a:r>
              <a:rPr lang="en-US" sz="2000" b="1" dirty="0">
                <a:cs typeface="Calibri"/>
              </a:rPr>
              <a:t>think of it as an experiment.</a:t>
            </a:r>
          </a:p>
          <a:p>
            <a:pPr marL="457200" indent="-457200"/>
            <a:r>
              <a:rPr lang="en-US" sz="2000" dirty="0">
                <a:cs typeface="Calibri"/>
              </a:rPr>
              <a:t>Try to interrupt the </a:t>
            </a:r>
            <a:r>
              <a:rPr lang="en-US" sz="2000" b="1" dirty="0">
                <a:cs typeface="Calibri"/>
              </a:rPr>
              <a:t>conflict pattern</a:t>
            </a:r>
            <a:r>
              <a:rPr lang="en-US" sz="2000" dirty="0">
                <a:cs typeface="Calibri"/>
              </a:rPr>
              <a:t> of the past</a:t>
            </a: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4F6CF57A-FED5-7649-5D3E-56AD2FFF4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1" r="26652" b="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F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085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ED477-AD05-37E5-CBFF-7B7728A7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Conflict Strategies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9C93-C77C-2779-3618-D9B875695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9931"/>
            <a:ext cx="6555347" cy="61255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cs typeface="Calibri"/>
              </a:rPr>
              <a:t>7.  Be and Stay Curious</a:t>
            </a:r>
          </a:p>
          <a:p>
            <a:pPr marL="457200" indent="-457200"/>
            <a:r>
              <a:rPr lang="en-US" sz="2400" b="1" dirty="0">
                <a:cs typeface="Calibri"/>
              </a:rPr>
              <a:t>"Certainty is the enemy of change"</a:t>
            </a:r>
            <a:r>
              <a:rPr lang="en-US" sz="2400" dirty="0">
                <a:cs typeface="Calibri"/>
              </a:rPr>
              <a:t> - </a:t>
            </a:r>
            <a:r>
              <a:rPr lang="en-US" sz="2400" i="1" dirty="0">
                <a:cs typeface="Calibri"/>
              </a:rPr>
              <a:t>Salvador Minuchin </a:t>
            </a:r>
            <a:endParaRPr lang="en-US" sz="2400" b="1" i="1">
              <a:cs typeface="Calibri"/>
            </a:endParaRPr>
          </a:p>
          <a:p>
            <a:pPr marL="457200" indent="-457200"/>
            <a:r>
              <a:rPr lang="en-US" sz="2400" dirty="0">
                <a:cs typeface="Calibri"/>
              </a:rPr>
              <a:t>When dealing with a negative coworker </a:t>
            </a:r>
            <a:r>
              <a:rPr lang="en-US" sz="2400" b="1" dirty="0">
                <a:cs typeface="Calibri"/>
              </a:rPr>
              <a:t>don't think they will always be that way</a:t>
            </a:r>
            <a:endParaRPr lang="en-US" sz="2400" b="1" i="1">
              <a:cs typeface="Calibri"/>
            </a:endParaRPr>
          </a:p>
          <a:p>
            <a:pPr marL="457200" indent="-457200"/>
            <a:r>
              <a:rPr lang="en-US" sz="2400" dirty="0">
                <a:cs typeface="Calibri"/>
              </a:rPr>
              <a:t>Instead adopt a </a:t>
            </a:r>
            <a:r>
              <a:rPr lang="en-US" sz="2400" b="1" dirty="0">
                <a:cs typeface="Calibri"/>
              </a:rPr>
              <a:t>curious mindset and maintain hope</a:t>
            </a:r>
          </a:p>
          <a:p>
            <a:pPr marL="457200" indent="-457200"/>
            <a:r>
              <a:rPr lang="en-US" sz="2400" b="1" dirty="0">
                <a:cs typeface="Calibri"/>
              </a:rPr>
              <a:t>Research shows that curiosity brings a host of benefits</a:t>
            </a:r>
            <a:r>
              <a:rPr lang="en-US" sz="2400" dirty="0">
                <a:cs typeface="Calibri"/>
              </a:rPr>
              <a:t> – it wards off confirmation bias, prevents stereotyping and helps you approach the situation with creativity.</a:t>
            </a:r>
          </a:p>
          <a:p>
            <a:pPr marL="457200" indent="-457200"/>
            <a:r>
              <a:rPr lang="en-US" sz="2400" dirty="0">
                <a:cs typeface="Calibri"/>
              </a:rPr>
              <a:t>Don't approach it with unflattering conclusions, but </a:t>
            </a:r>
            <a:r>
              <a:rPr lang="en-US" sz="2400" b="1" dirty="0">
                <a:cs typeface="Calibri"/>
              </a:rPr>
              <a:t>instead posing genuine questions.</a:t>
            </a:r>
          </a:p>
        </p:txBody>
      </p:sp>
    </p:spTree>
    <p:extLst>
      <p:ext uri="{BB962C8B-B14F-4D97-AF65-F5344CB8AC3E}">
        <p14:creationId xmlns:p14="http://schemas.microsoft.com/office/powerpoint/2010/main" val="2193668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707DC-0745-4D04-CB73-4D71795F6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>
                <a:cs typeface="Calibri Light"/>
              </a:rPr>
              <a:t>Conclusion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EFD77-615F-F947-86F1-6DD5A8493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Sometimes </a:t>
            </a:r>
            <a:r>
              <a:rPr lang="en-US" sz="2400" b="1" dirty="0">
                <a:cs typeface="Calibri"/>
              </a:rPr>
              <a:t>change isn't possible</a:t>
            </a:r>
            <a:r>
              <a:rPr lang="en-US" sz="2400" dirty="0">
                <a:cs typeface="Calibri"/>
              </a:rPr>
              <a:t>, regardless of what you do</a:t>
            </a:r>
          </a:p>
          <a:p>
            <a:r>
              <a:rPr lang="en-US" sz="2400" dirty="0">
                <a:cs typeface="Calibri"/>
              </a:rPr>
              <a:t>At times you </a:t>
            </a:r>
            <a:r>
              <a:rPr lang="en-US" sz="2400" b="1" dirty="0">
                <a:cs typeface="Calibri"/>
              </a:rPr>
              <a:t>may need to cut the relationship loose </a:t>
            </a:r>
            <a:r>
              <a:rPr lang="en-US" sz="2400" dirty="0">
                <a:cs typeface="Calibri"/>
              </a:rPr>
              <a:t>and focus on protecting your career and well-being</a:t>
            </a:r>
          </a:p>
          <a:p>
            <a:r>
              <a:rPr lang="en-US" sz="2400" dirty="0">
                <a:cs typeface="Calibri"/>
              </a:rPr>
              <a:t>But </a:t>
            </a:r>
            <a:r>
              <a:rPr lang="en-US" sz="2400" b="1" dirty="0">
                <a:cs typeface="Calibri"/>
              </a:rPr>
              <a:t>using these strategies and applying good faith efforts and hard work</a:t>
            </a:r>
            <a:r>
              <a:rPr lang="en-US" sz="2400" dirty="0">
                <a:cs typeface="Calibri"/>
              </a:rPr>
              <a:t> can resolve some of the trickiest interpersonal conflicts</a:t>
            </a:r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7FA5FA17-7B21-4B91-165B-3A3354B0ED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78" r="28169" b="-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DCC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9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8A287-9E85-AE32-030F-7CD8C307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cs typeface="Calibri Light"/>
              </a:rPr>
              <a:t>Final thoughts...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7123B-87D3-7D3D-5699-38C1FFF1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594" y="591344"/>
            <a:ext cx="7708075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cs typeface="Calibri"/>
              </a:rPr>
              <a:t>Remember to take off your blinders</a:t>
            </a:r>
          </a:p>
          <a:p>
            <a:r>
              <a:rPr lang="en-US" sz="3200" dirty="0">
                <a:cs typeface="Calibri"/>
              </a:rPr>
              <a:t>Yours is not the only point of view</a:t>
            </a:r>
          </a:p>
          <a:p>
            <a:r>
              <a:rPr lang="en-US" sz="3200" dirty="0">
                <a:cs typeface="Calibri"/>
              </a:rPr>
              <a:t>Give "air time" to your colleagues</a:t>
            </a:r>
          </a:p>
          <a:p>
            <a:r>
              <a:rPr lang="en-US" sz="3200" dirty="0">
                <a:cs typeface="Calibri"/>
              </a:rPr>
              <a:t>Assume the best in each other</a:t>
            </a:r>
          </a:p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 marL="0" indent="0" algn="ctr">
              <a:buNone/>
            </a:pPr>
            <a:r>
              <a:rPr lang="en-US" sz="3200" dirty="0">
                <a:cs typeface="Calibri"/>
              </a:rPr>
              <a:t>"Seek first to understand, then be understood"</a:t>
            </a:r>
            <a:endParaRPr lang="en-US">
              <a:cs typeface="Calibri" panose="020F0502020204030204"/>
            </a:endParaRPr>
          </a:p>
          <a:p>
            <a:pPr marL="457200" lvl="1" indent="0" algn="ctr">
              <a:buNone/>
            </a:pPr>
            <a:r>
              <a:rPr lang="en-US" sz="2000" i="1" dirty="0">
                <a:cs typeface="Calibri"/>
              </a:rPr>
              <a:t>Steven Covey</a:t>
            </a:r>
          </a:p>
        </p:txBody>
      </p:sp>
    </p:spTree>
    <p:extLst>
      <p:ext uri="{BB962C8B-B14F-4D97-AF65-F5344CB8AC3E}">
        <p14:creationId xmlns:p14="http://schemas.microsoft.com/office/powerpoint/2010/main" val="207851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4F45-A9FC-5872-928B-B1F050C37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>
                <a:cs typeface="Calibri Light"/>
              </a:rPr>
              <a:t>Overview of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AC721-2032-F146-A7C4-2D1C70201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Conflict takes place whenever there is a </a:t>
            </a:r>
            <a:r>
              <a:rPr lang="en-US" sz="2400" b="1" dirty="0">
                <a:cs typeface="Calibri"/>
              </a:rPr>
              <a:t>difference of opinion</a:t>
            </a:r>
            <a:r>
              <a:rPr lang="en-US" sz="2400" dirty="0">
                <a:cs typeface="Calibri"/>
              </a:rPr>
              <a:t> between two people. </a:t>
            </a:r>
          </a:p>
          <a:p>
            <a:r>
              <a:rPr lang="en-US" sz="2400" dirty="0">
                <a:cs typeface="Calibri"/>
              </a:rPr>
              <a:t>Though often seen negatively, </a:t>
            </a:r>
            <a:r>
              <a:rPr lang="en-US" sz="2400" b="1" dirty="0">
                <a:cs typeface="Calibri"/>
              </a:rPr>
              <a:t>healthy conflict</a:t>
            </a:r>
            <a:r>
              <a:rPr lang="en-US" sz="2400" dirty="0">
                <a:cs typeface="Calibri"/>
              </a:rPr>
              <a:t> can lead to new insights and creative solutions. </a:t>
            </a:r>
          </a:p>
          <a:p>
            <a:r>
              <a:rPr lang="en-US" sz="2400" dirty="0">
                <a:cs typeface="Calibri"/>
              </a:rPr>
              <a:t>To realize these positive outcomes, people need to </a:t>
            </a:r>
            <a:r>
              <a:rPr lang="en-US" sz="2400" b="1" dirty="0">
                <a:cs typeface="Calibri"/>
              </a:rPr>
              <a:t>recognize how they typically deal with conflict</a:t>
            </a:r>
            <a:r>
              <a:rPr lang="en-US" sz="2400" dirty="0">
                <a:cs typeface="Calibri"/>
              </a:rPr>
              <a:t> so they have the power to change their style when needed. </a:t>
            </a:r>
          </a:p>
        </p:txBody>
      </p:sp>
      <p:pic>
        <p:nvPicPr>
          <p:cNvPr id="5" name="Picture 4" descr="One glowing light bulb in sea of unlit bulbs">
            <a:extLst>
              <a:ext uri="{FF2B5EF4-FFF2-40B4-BE49-F238E27FC236}">
                <a16:creationId xmlns:a16="http://schemas.microsoft.com/office/drawing/2014/main" id="{1C05A947-AC81-F8D9-B1CE-0297112F5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62" r="18544" b="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A72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F37601-098A-DEF0-40D6-42507B8E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cs typeface="Calibri Light"/>
              </a:rPr>
              <a:t>What are some of your pet peeves?</a:t>
            </a:r>
            <a:endParaRPr lang="en-US" sz="4000" b="1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18399F-D1CA-562D-EAFB-AF09845EB6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889245"/>
              </p:ext>
            </p:extLst>
          </p:nvPr>
        </p:nvGraphicFramePr>
        <p:xfrm>
          <a:off x="5010150" y="982684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9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6460B9-9569-54F3-4EC2-72CACFAA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cs typeface="Calibri Light"/>
              </a:rPr>
              <a:t>What are some of your biases?</a:t>
            </a:r>
            <a:endParaRPr lang="en-US" sz="4000" b="1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E60015-1E85-A687-D8E4-96A694DA6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90730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03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296CD-BB2F-531E-DD4B-281F3199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9" y="1609262"/>
            <a:ext cx="3207399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These</a:t>
            </a:r>
            <a:r>
              <a:rPr lang="en-US" sz="4000" b="1" dirty="0">
                <a:solidFill>
                  <a:srgbClr val="FFFFFF"/>
                </a:solidFill>
              </a:rPr>
              <a:t> biases 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represent </a:t>
            </a:r>
            <a:r>
              <a:rPr lang="en-US" sz="4000" b="1" dirty="0">
                <a:solidFill>
                  <a:srgbClr val="FFFFFF"/>
                </a:solidFill>
              </a:rPr>
              <a:t>how you see the world and how you potentially deal with conflict</a:t>
            </a:r>
            <a:endParaRPr lang="en-US" sz="4000" b="1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D5EB1E1-9347-50D2-D1C5-03CCA30BD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710312"/>
            <a:ext cx="7225748" cy="543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8C63-0C57-048D-4D82-D454C68B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b="1">
                <a:cs typeface="Calibri Light"/>
              </a:rPr>
              <a:t>We see the world through our lenses</a:t>
            </a:r>
            <a:endParaRPr lang="en-US" sz="41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84F25-9A57-E977-42FF-7DAD8F4F8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Like a pair of glasses, our biases shape our point of view</a:t>
            </a:r>
          </a:p>
          <a:p>
            <a:r>
              <a:rPr lang="en-US" sz="2400" dirty="0">
                <a:cs typeface="Calibri"/>
              </a:rPr>
              <a:t>Glasses help us focus on the important things</a:t>
            </a:r>
          </a:p>
          <a:p>
            <a:r>
              <a:rPr lang="en-US" sz="2400" dirty="0">
                <a:cs typeface="Calibri"/>
              </a:rPr>
              <a:t>But glasses can also prevent us seeing what we don't want to see.</a:t>
            </a:r>
            <a:endParaRPr lang="en-US"/>
          </a:p>
        </p:txBody>
      </p:sp>
      <p:pic>
        <p:nvPicPr>
          <p:cNvPr id="5" name="Picture 4" descr="Reading glasses on a book">
            <a:extLst>
              <a:ext uri="{FF2B5EF4-FFF2-40B4-BE49-F238E27FC236}">
                <a16:creationId xmlns:a16="http://schemas.microsoft.com/office/drawing/2014/main" id="{BBE8789D-FD58-8114-5FF8-056864F83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08" r="24977" b="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28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54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ED7B-30F0-5FBC-4A52-F7364814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Like blinders on a horse, they prevent us from seeing the entire picture.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icture containing horse, outdoor, carriage, brown&#10;&#10;Description automatically generated">
            <a:extLst>
              <a:ext uri="{FF2B5EF4-FFF2-40B4-BE49-F238E27FC236}">
                <a16:creationId xmlns:a16="http://schemas.microsoft.com/office/drawing/2014/main" id="{EBA085DF-C18C-9E14-DF80-2A29076F1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51" r="2" b="527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461217B8-03AA-BF9D-187A-35F8519DFB97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9285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0BD9E-0DC8-2723-7E45-593CB833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  <a:cs typeface="Calibri Light"/>
              </a:rPr>
              <a:t>Recent Research on Conflict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88C306-E44F-8D45-5746-262E8092B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872522"/>
              </p:ext>
            </p:extLst>
          </p:nvPr>
        </p:nvGraphicFramePr>
        <p:xfrm>
          <a:off x="4829130" y="857298"/>
          <a:ext cx="5647770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17206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Office Theme</vt:lpstr>
      <vt:lpstr>PowerPoint Presentation</vt:lpstr>
      <vt:lpstr>Today’s Session</vt:lpstr>
      <vt:lpstr>Overview of Conflict</vt:lpstr>
      <vt:lpstr>What are some of your pet peeves?</vt:lpstr>
      <vt:lpstr>What are some of your biases?</vt:lpstr>
      <vt:lpstr>These biases represent how you see the world and how you potentially deal with conflict</vt:lpstr>
      <vt:lpstr>We see the world through our lenses</vt:lpstr>
      <vt:lpstr>Like blinders on a horse, they prevent us from seeing the entire picture.</vt:lpstr>
      <vt:lpstr>Recent Research on Conflict</vt:lpstr>
      <vt:lpstr>PowerPoint Presentation</vt:lpstr>
      <vt:lpstr>PowerPoint Presentation</vt:lpstr>
      <vt:lpstr>Mean number of hours dealing with conflict for each level of job satisfaction </vt:lpstr>
      <vt:lpstr>Other facts about conflict</vt:lpstr>
      <vt:lpstr> Main causes of conflict</vt:lpstr>
      <vt:lpstr>Thomas-Kilmann Conflict Mode Instrument</vt:lpstr>
      <vt:lpstr>Various Conflict Resolution Approaches</vt:lpstr>
      <vt:lpstr>Conflict Strategies</vt:lpstr>
      <vt:lpstr>Conflict Strategies</vt:lpstr>
      <vt:lpstr>Conflict Strategies</vt:lpstr>
      <vt:lpstr>Conflict Strategies</vt:lpstr>
      <vt:lpstr>Conflict Strategies</vt:lpstr>
      <vt:lpstr>Conflict Strategies</vt:lpstr>
      <vt:lpstr>Conflict Strategies</vt:lpstr>
      <vt:lpstr>Conflict Strategies</vt:lpstr>
      <vt:lpstr>Conclusion</vt:lpstr>
      <vt:lpstr>Final thoughts...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1105</cp:revision>
  <dcterms:created xsi:type="dcterms:W3CDTF">2013-07-15T20:26:40Z</dcterms:created>
  <dcterms:modified xsi:type="dcterms:W3CDTF">2023-01-13T20:35:25Z</dcterms:modified>
</cp:coreProperties>
</file>